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6" r:id="rId1"/>
  </p:sldMasterIdLst>
  <p:notesMasterIdLst>
    <p:notesMasterId r:id="rId55"/>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Lst>
  <p:sldSz cx="9144000" cy="5143500" type="screen16x9"/>
  <p:notesSz cx="6858000" cy="9144000"/>
  <p:embeddedFontLst>
    <p:embeddedFont>
      <p:font typeface="DM Sans" panose="020B0604020202020204" charset="0"/>
      <p:regular r:id="rId56"/>
      <p:bold r:id="rId57"/>
      <p:italic r:id="rId58"/>
      <p:boldItalic r:id="rId59"/>
    </p:embeddedFont>
    <p:embeddedFont>
      <p:font typeface="Helvetica Neue Light" panose="020B0604020202020204" charset="0"/>
      <p:regular r:id="rId60"/>
      <p:bold r:id="rId61"/>
      <p:italic r:id="rId62"/>
      <p:boldItalic r:id="rId63"/>
    </p:embeddedFont>
    <p:embeddedFont>
      <p:font typeface="Helvetica Neue"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54C249-DDDC-499C-89DD-7A15FB1E5F51}">
  <a:tblStyle styleId="{7F54C249-DDDC-499C-89DD-7A15FB1E5F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282254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para la primera clase (después no va).</a:t>
            </a:r>
            <a:endParaRPr dirty="0">
              <a:latin typeface="DM Sans"/>
              <a:ea typeface="DM Sans"/>
              <a:cs typeface="DM Sans"/>
              <a:sym typeface="DM Sans"/>
            </a:endParaRPr>
          </a:p>
        </p:txBody>
      </p:sp>
    </p:spTree>
    <p:extLst>
      <p:ext uri="{BB962C8B-B14F-4D97-AF65-F5344CB8AC3E}">
        <p14:creationId xmlns:p14="http://schemas.microsoft.com/office/powerpoint/2010/main" val="1524736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4d82482568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14d82482568_1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806218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4d82482568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4d82482568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947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4d82482568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4d82482568_1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90830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4d82482568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4d82482568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4984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4d82482568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4d82482568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4013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4d82482568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4d82482568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21833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4d82482568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4d82482568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26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4d82482568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4d82482568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85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4d82482568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14d82482568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7083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4d82482568_1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 name="Google Shape;770;g14d82482568_1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59945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128dbe8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128dbe83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731467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4d82482568_1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g14d82482568_1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580064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4d82482568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14d82482568_1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contactsModel no es más que una implementación de mongoose, hazla con la mayor simpleza</a:t>
            </a:r>
            <a:endParaRPr>
              <a:latin typeface="DM Sans"/>
              <a:ea typeface="DM Sans"/>
              <a:cs typeface="DM Sans"/>
              <a:sym typeface="DM Sans"/>
            </a:endParaRPr>
          </a:p>
        </p:txBody>
      </p:sp>
    </p:spTree>
    <p:extLst>
      <p:ext uri="{BB962C8B-B14F-4D97-AF65-F5344CB8AC3E}">
        <p14:creationId xmlns:p14="http://schemas.microsoft.com/office/powerpoint/2010/main" val="1720704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4d82482568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14d82482568_1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7305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4d82482568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14d82482568_1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7697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4d82482568_1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1" name="Google Shape;801;g14d82482568_1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014731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4d82482568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14d82482568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253000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4d82482568_1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14d82482568_1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103305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4d82482568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14d82482568_1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410701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4d82482568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5" name="Google Shape;835;g14d82482568_1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1745466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4d82482568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14d82482568_1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03228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3d990c0b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3d990c0b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extLst>
      <p:ext uri="{BB962C8B-B14F-4D97-AF65-F5344CB8AC3E}">
        <p14:creationId xmlns:p14="http://schemas.microsoft.com/office/powerpoint/2010/main" val="1936138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4d82482568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g14d82482568_1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271034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4d82482568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14d82482568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39837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4d82482568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14d82482568_1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5455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4d82482568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14d82482568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91774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4d82482568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14d82482568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8314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d82482568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4d82482568_1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285331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4d82482568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g14d82482568_1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739915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4d8248256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1" name="Google Shape;891;g14d82482568_1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97685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4d82482568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g14d82482568_1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32187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4d82482568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14d82482568_1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50120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4d82482568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14d82482568_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936353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4d82482568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4d82482568_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07900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4d82482568_1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14d82482568_1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extLst>
      <p:ext uri="{BB962C8B-B14F-4D97-AF65-F5344CB8AC3E}">
        <p14:creationId xmlns:p14="http://schemas.microsoft.com/office/powerpoint/2010/main" val="190886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4d82482568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4d82482568_1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99838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d82482568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4d82482568_1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57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4d8248256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4d8248256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48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4d82482568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4d82482568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18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4d82482568_1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4d82482568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285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4d82482568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14d82482568_1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11383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d82482568_1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4d82482568_1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12262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4d82482568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4" name="Google Shape;984;g14d82482568_1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222782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4d82482568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4d8248256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38798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4d82482568_1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14d82482568_1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1255736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4d82482568_1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g14d82482568_1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226319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4d82482568_1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14d82482568_1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3840141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4d82482568_1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14d82482568_1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03006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4d82482568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14d82482568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669502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4d82482568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4d82482568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250981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d8248256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d8248256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38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4d82482568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g14d82482568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b="1">
                <a:solidFill>
                  <a:schemeClr val="dk1"/>
                </a:solidFill>
                <a:latin typeface="DM Sans"/>
                <a:ea typeface="DM Sans"/>
                <a:cs typeface="DM Sans"/>
                <a:sym typeface="DM Sans"/>
              </a:rPr>
              <a:t>NOTA IMPORTANTE</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Una de las grandes limitantes de un futuro desarrollador es creer que TODO ES UN CÓDIGO PLANTILLA QUE DEBE COPIAR. Tenemos que incentivar en los estudiantes que no todo se trata de tomar código que te enseñan y vivir calcándolo. Los patrones de diseño servirán para que practiquen su código de manera más lógica en lugar de mecánica. </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1185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311760" y="444960"/>
            <a:ext cx="8520000" cy="57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14"/>
          <p:cNvSpPr txBox="1">
            <a:spLocks noGrp="1"/>
          </p:cNvSpPr>
          <p:nvPr>
            <p:ph type="body" idx="1"/>
          </p:nvPr>
        </p:nvSpPr>
        <p:spPr>
          <a:xfrm>
            <a:off x="311760" y="1152360"/>
            <a:ext cx="8520000" cy="34161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1600"/>
              </a:spcBef>
              <a:spcAft>
                <a:spcPts val="0"/>
              </a:spcAft>
              <a:buSzPts val="1400"/>
              <a:buNone/>
              <a:defRPr/>
            </a:lvl2pPr>
            <a:lvl3pPr marL="1371600" lvl="2" indent="-228600" algn="l">
              <a:lnSpc>
                <a:spcPct val="115000"/>
              </a:lnSpc>
              <a:spcBef>
                <a:spcPts val="1600"/>
              </a:spcBef>
              <a:spcAft>
                <a:spcPts val="0"/>
              </a:spcAft>
              <a:buSzPts val="1400"/>
              <a:buNone/>
              <a:defRPr/>
            </a:lvl3pPr>
            <a:lvl4pPr marL="1828800" lvl="3" indent="-228600" algn="l">
              <a:lnSpc>
                <a:spcPct val="115000"/>
              </a:lnSpc>
              <a:spcBef>
                <a:spcPts val="1600"/>
              </a:spcBef>
              <a:spcAft>
                <a:spcPts val="0"/>
              </a:spcAft>
              <a:buSzPts val="1400"/>
              <a:buNone/>
              <a:defRPr/>
            </a:lvl4pPr>
            <a:lvl5pPr marL="2286000" lvl="4" indent="-228600" algn="l">
              <a:lnSpc>
                <a:spcPct val="115000"/>
              </a:lnSpc>
              <a:spcBef>
                <a:spcPts val="1600"/>
              </a:spcBef>
              <a:spcAft>
                <a:spcPts val="0"/>
              </a:spcAft>
              <a:buSzPts val="1400"/>
              <a:buNone/>
              <a:defRPr/>
            </a:lvl5pPr>
            <a:lvl6pPr marL="2743200" lvl="5" indent="-228600" algn="l">
              <a:lnSpc>
                <a:spcPct val="115000"/>
              </a:lnSpc>
              <a:spcBef>
                <a:spcPts val="1600"/>
              </a:spcBef>
              <a:spcAft>
                <a:spcPts val="0"/>
              </a:spcAft>
              <a:buSzPts val="1400"/>
              <a:buNone/>
              <a:defRPr/>
            </a:lvl6pPr>
            <a:lvl7pPr marL="3200400" lvl="6" indent="-228600" algn="l">
              <a:lnSpc>
                <a:spcPct val="115000"/>
              </a:lnSpc>
              <a:spcBef>
                <a:spcPts val="1600"/>
              </a:spcBef>
              <a:spcAft>
                <a:spcPts val="0"/>
              </a:spcAft>
              <a:buSzPts val="1400"/>
              <a:buNone/>
              <a:defRPr/>
            </a:lvl7pPr>
            <a:lvl8pPr marL="3657600" lvl="7" indent="-228600" algn="l">
              <a:lnSpc>
                <a:spcPct val="115000"/>
              </a:lnSpc>
              <a:spcBef>
                <a:spcPts val="1600"/>
              </a:spcBef>
              <a:spcAft>
                <a:spcPts val="0"/>
              </a:spcAft>
              <a:buSzPts val="1400"/>
              <a:buNone/>
              <a:defRPr/>
            </a:lvl8pPr>
            <a:lvl9pPr marL="4114800" lvl="8" indent="-228600"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007672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3-B 5">
  <p:cSld name="03-B 5">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189218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8386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585505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153497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87017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8" r:id="rId16"/>
    <p:sldLayoutId id="2147483747" r:id="rId17"/>
    <p:sldLayoutId id="2147483748" r:id="rId18"/>
    <p:sldLayoutId id="2147483749" r:id="rId19"/>
    <p:sldLayoutId id="2147483750" r:id="rId20"/>
    <p:sldLayoutId id="2147483751" r:id="rId21"/>
    <p:sldLayoutId id="214748375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hyperlink" Target="http://localhost:808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365049" y="1313360"/>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
        <p:nvSpPr>
          <p:cNvPr id="316" name="Google Shape;316;p103"/>
          <p:cNvSpPr txBox="1"/>
          <p:nvPr/>
        </p:nvSpPr>
        <p:spPr>
          <a:xfrm>
            <a:off x="1718795" y="2403822"/>
            <a:ext cx="5452024"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800" b="0" i="0" u="none" strike="noStrike" cap="none" dirty="0">
                <a:solidFill>
                  <a:schemeClr val="lt1"/>
                </a:solidFill>
                <a:latin typeface="DM Sans"/>
                <a:ea typeface="DM Sans"/>
                <a:cs typeface="DM Sans"/>
                <a:sym typeface="DM Sans"/>
              </a:rPr>
              <a:t>En breve comenzamos con el </a:t>
            </a:r>
            <a:r>
              <a:rPr lang="es" sz="4000" b="1" i="0" u="none" strike="noStrike" cap="none" dirty="0">
                <a:solidFill>
                  <a:srgbClr val="FFFF00"/>
                </a:solidFill>
                <a:latin typeface="DM Sans"/>
                <a:ea typeface="DM Sans"/>
                <a:cs typeface="DM Sans"/>
                <a:sym typeface="DM Sans"/>
              </a:rPr>
              <a:t>AfterClass</a:t>
            </a:r>
            <a:endParaRPr sz="2800" b="1" i="0" u="none" strike="noStrike" cap="none" dirty="0">
              <a:solidFill>
                <a:srgbClr val="FFFF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37"/>
          <p:cNvSpPr txBox="1"/>
          <p:nvPr/>
        </p:nvSpPr>
        <p:spPr>
          <a:xfrm>
            <a:off x="1461288"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Parte 1:</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Routers y controladores</a:t>
            </a:r>
            <a:endParaRPr sz="4000" b="1" i="0" u="none" strike="noStrike" cap="none">
              <a:solidFill>
                <a:schemeClr val="accent6"/>
              </a:solidFill>
              <a:latin typeface="DM Sans"/>
              <a:ea typeface="DM Sans"/>
              <a:cs typeface="DM Sans"/>
              <a:sym typeface="DM Sans"/>
            </a:endParaRPr>
          </a:p>
        </p:txBody>
      </p:sp>
    </p:spTree>
    <p:extLst>
      <p:ext uri="{BB962C8B-B14F-4D97-AF65-F5344CB8AC3E}">
        <p14:creationId xmlns:p14="http://schemas.microsoft.com/office/powerpoint/2010/main" val="144261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38"/>
          <p:cNvSpPr txBox="1"/>
          <p:nvPr/>
        </p:nvSpPr>
        <p:spPr>
          <a:xfrm>
            <a:off x="186425" y="362825"/>
            <a:ext cx="6413100" cy="1015800"/>
          </a:xfrm>
          <a:prstGeom prst="rect">
            <a:avLst/>
          </a:prstGeom>
          <a:noFill/>
          <a:ln>
            <a:noFill/>
          </a:ln>
        </p:spPr>
        <p:txBody>
          <a:bodyPr spcFirstLastPara="1" wrap="square" lIns="91425" tIns="91425" rIns="91425" bIns="91425" anchor="t" anchorCtr="0">
            <a:spAutoFit/>
          </a:bodyPr>
          <a:lstStyle/>
          <a:p>
            <a:pPr marL="457200" marR="0" lvl="0" indent="-419100" algn="l" rtl="0">
              <a:lnSpc>
                <a:spcPct val="90000"/>
              </a:lnSpc>
              <a:spcBef>
                <a:spcPts val="0"/>
              </a:spcBef>
              <a:spcAft>
                <a:spcPts val="0"/>
              </a:spcAft>
              <a:buClr>
                <a:schemeClr val="dk1"/>
              </a:buClr>
              <a:buSzPts val="3000"/>
              <a:buFont typeface="DM Sans"/>
              <a:buAutoNum type="arabicPeriod"/>
            </a:pPr>
            <a:r>
              <a:rPr lang="es" sz="3000" b="1">
                <a:solidFill>
                  <a:schemeClr val="dk1"/>
                </a:solidFill>
                <a:latin typeface="DM Sans"/>
                <a:ea typeface="DM Sans"/>
                <a:cs typeface="DM Sans"/>
                <a:sym typeface="DM Sans"/>
              </a:rPr>
              <a:t>Etapa de routing y controladores</a:t>
            </a:r>
            <a:endParaRPr sz="3000" b="1" i="0" u="none" strike="noStrike" cap="none">
              <a:solidFill>
                <a:schemeClr val="dk1"/>
              </a:solidFill>
              <a:latin typeface="DM Sans"/>
              <a:ea typeface="DM Sans"/>
              <a:cs typeface="DM Sans"/>
              <a:sym typeface="DM Sans"/>
            </a:endParaRPr>
          </a:p>
        </p:txBody>
      </p:sp>
      <p:sp>
        <p:nvSpPr>
          <p:cNvPr id="712" name="Google Shape;712;p138"/>
          <p:cNvSpPr txBox="1"/>
          <p:nvPr/>
        </p:nvSpPr>
        <p:spPr>
          <a:xfrm>
            <a:off x="186425" y="1261875"/>
            <a:ext cx="56196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El objetivo de esta etapa es poder contar con rutas y controladores bien definidos para usuarios (quien pide la comida), negocios (quien provee la comida) y órdenes (cada pedido que se haga por parte de un usuario hacia un negocio).</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La lógica de trabajo será simple:</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dirty="0">
                <a:latin typeface="DM Sans"/>
                <a:ea typeface="DM Sans"/>
                <a:cs typeface="DM Sans"/>
                <a:sym typeface="DM Sans"/>
              </a:rPr>
              <a:t>El negocio cuenta con ciertos productos.</a:t>
            </a:r>
            <a:endParaRPr sz="1300" dirty="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dirty="0">
                <a:latin typeface="DM Sans"/>
                <a:ea typeface="DM Sans"/>
                <a:cs typeface="DM Sans"/>
                <a:sym typeface="DM Sans"/>
              </a:rPr>
              <a:t>El usuario hace un pedido.</a:t>
            </a:r>
            <a:endParaRPr sz="1300" dirty="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dirty="0">
                <a:latin typeface="DM Sans"/>
                <a:ea typeface="DM Sans"/>
                <a:cs typeface="DM Sans"/>
                <a:sym typeface="DM Sans"/>
              </a:rPr>
              <a:t>Se crea la orden a partir de los productos de un determinado negocio, según la elección del usuario.</a:t>
            </a:r>
            <a:endParaRPr sz="1300" dirty="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dirty="0">
                <a:latin typeface="DM Sans"/>
                <a:ea typeface="DM Sans"/>
                <a:cs typeface="DM Sans"/>
                <a:sym typeface="DM Sans"/>
              </a:rPr>
              <a:t>El Negocio podrá resolverse, ya sea completándose o cancelándose.</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No crearemos todo un CRUD para cada uno de estos elementos. Solo las operaciones básicas para llegar a resolver este problema.</a:t>
            </a:r>
            <a:endParaRPr sz="1300" dirty="0">
              <a:latin typeface="DM Sans"/>
              <a:ea typeface="DM Sans"/>
              <a:cs typeface="DM Sans"/>
              <a:sym typeface="DM Sans"/>
            </a:endParaRPr>
          </a:p>
        </p:txBody>
      </p:sp>
    </p:spTree>
    <p:extLst>
      <p:ext uri="{BB962C8B-B14F-4D97-AF65-F5344CB8AC3E}">
        <p14:creationId xmlns:p14="http://schemas.microsoft.com/office/powerpoint/2010/main" val="200183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39"/>
          <p:cNvSpPr txBox="1"/>
          <p:nvPr/>
        </p:nvSpPr>
        <p:spPr>
          <a:xfrm>
            <a:off x="686575" y="116100"/>
            <a:ext cx="79542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Levantando el servidor y definiendo las primeras rutas.</a:t>
            </a:r>
            <a:endParaRPr sz="3500" b="1" i="0" u="none" strike="noStrike" cap="none">
              <a:solidFill>
                <a:schemeClr val="lt1"/>
              </a:solidFill>
              <a:latin typeface="DM Sans"/>
              <a:ea typeface="DM Sans"/>
              <a:cs typeface="DM Sans"/>
              <a:sym typeface="DM Sans"/>
            </a:endParaRPr>
          </a:p>
        </p:txBody>
      </p:sp>
      <p:sp>
        <p:nvSpPr>
          <p:cNvPr id="718" name="Google Shape;718;p139"/>
          <p:cNvSpPr txBox="1"/>
          <p:nvPr/>
        </p:nvSpPr>
        <p:spPr>
          <a:xfrm>
            <a:off x="917700" y="1544250"/>
            <a:ext cx="74919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719" name="Google Shape;719;p139"/>
          <p:cNvPicPr preferRelativeResize="0"/>
          <p:nvPr/>
        </p:nvPicPr>
        <p:blipFill>
          <a:blip r:embed="rId3">
            <a:alphaModFix/>
          </a:blip>
          <a:stretch>
            <a:fillRect/>
          </a:stretch>
        </p:blipFill>
        <p:spPr>
          <a:xfrm>
            <a:off x="818148" y="1204950"/>
            <a:ext cx="7657572" cy="3422052"/>
          </a:xfrm>
          <a:prstGeom prst="rect">
            <a:avLst/>
          </a:prstGeom>
          <a:noFill/>
          <a:ln>
            <a:noFill/>
          </a:ln>
        </p:spPr>
      </p:pic>
    </p:spTree>
    <p:extLst>
      <p:ext uri="{BB962C8B-B14F-4D97-AF65-F5344CB8AC3E}">
        <p14:creationId xmlns:p14="http://schemas.microsoft.com/office/powerpoint/2010/main" val="389642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40"/>
          <p:cNvSpPr/>
          <p:nvPr/>
        </p:nvSpPr>
        <p:spPr>
          <a:xfrm>
            <a:off x="240475" y="1229100"/>
            <a:ext cx="8670300" cy="32730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0"/>
          <p:cNvSpPr txBox="1"/>
          <p:nvPr/>
        </p:nvSpPr>
        <p:spPr>
          <a:xfrm>
            <a:off x="6853550" y="1544250"/>
            <a:ext cx="1987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Definimos los routers que se están utilizando en la imagen anterior, de momento los tres routers utilizarán esta estructura inicial, después, daremos forma a cada una de éstas.</a:t>
            </a:r>
            <a:endParaRPr sz="1350">
              <a:latin typeface="DM Sans"/>
              <a:ea typeface="DM Sans"/>
              <a:cs typeface="DM Sans"/>
              <a:sym typeface="DM Sans"/>
            </a:endParaRPr>
          </a:p>
        </p:txBody>
      </p:sp>
      <p:pic>
        <p:nvPicPr>
          <p:cNvPr id="726" name="Google Shape;726;p140"/>
          <p:cNvPicPr preferRelativeResize="0"/>
          <p:nvPr/>
        </p:nvPicPr>
        <p:blipFill>
          <a:blip r:embed="rId3">
            <a:alphaModFix/>
          </a:blip>
          <a:stretch>
            <a:fillRect/>
          </a:stretch>
        </p:blipFill>
        <p:spPr>
          <a:xfrm>
            <a:off x="360725" y="1380750"/>
            <a:ext cx="6314101" cy="2712145"/>
          </a:xfrm>
          <a:prstGeom prst="rect">
            <a:avLst/>
          </a:prstGeom>
          <a:noFill/>
          <a:ln>
            <a:noFill/>
          </a:ln>
        </p:spPr>
      </p:pic>
    </p:spTree>
    <p:extLst>
      <p:ext uri="{BB962C8B-B14F-4D97-AF65-F5344CB8AC3E}">
        <p14:creationId xmlns:p14="http://schemas.microsoft.com/office/powerpoint/2010/main" val="152577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41"/>
          <p:cNvSpPr/>
          <p:nvPr/>
        </p:nvSpPr>
        <p:spPr>
          <a:xfrm>
            <a:off x="537450" y="1082275"/>
            <a:ext cx="8069100" cy="3486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1"/>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Pensando en controladores</a:t>
            </a:r>
            <a:endParaRPr sz="3500" b="1">
              <a:solidFill>
                <a:schemeClr val="lt1"/>
              </a:solidFill>
              <a:latin typeface="DM Sans"/>
              <a:ea typeface="DM Sans"/>
              <a:cs typeface="DM Sans"/>
              <a:sym typeface="DM Sans"/>
            </a:endParaRPr>
          </a:p>
        </p:txBody>
      </p:sp>
      <p:sp>
        <p:nvSpPr>
          <p:cNvPr id="733" name="Google Shape;733;p141"/>
          <p:cNvSpPr txBox="1"/>
          <p:nvPr/>
        </p:nvSpPr>
        <p:spPr>
          <a:xfrm>
            <a:off x="6431950" y="1367575"/>
            <a:ext cx="21663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La idea de una capa adicional de controlador será que todas las funciones callbacks sean declaradas en un archivo aparte, con el fin de mantener una mejor organización en el router.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Como ejemplo tomaremos el controlador de usuarios</a:t>
            </a:r>
            <a:endParaRPr sz="1350">
              <a:latin typeface="DM Sans"/>
              <a:ea typeface="DM Sans"/>
              <a:cs typeface="DM Sans"/>
              <a:sym typeface="DM Sans"/>
            </a:endParaRPr>
          </a:p>
        </p:txBody>
      </p:sp>
      <p:pic>
        <p:nvPicPr>
          <p:cNvPr id="734" name="Google Shape;734;p141"/>
          <p:cNvPicPr preferRelativeResize="0"/>
          <p:nvPr/>
        </p:nvPicPr>
        <p:blipFill rotWithShape="1">
          <a:blip r:embed="rId3">
            <a:alphaModFix/>
          </a:blip>
          <a:srcRect b="22558"/>
          <a:stretch/>
        </p:blipFill>
        <p:spPr>
          <a:xfrm>
            <a:off x="635878" y="1662788"/>
            <a:ext cx="5796072" cy="2325875"/>
          </a:xfrm>
          <a:prstGeom prst="rect">
            <a:avLst/>
          </a:prstGeom>
          <a:noFill/>
          <a:ln>
            <a:noFill/>
          </a:ln>
        </p:spPr>
      </p:pic>
    </p:spTree>
    <p:extLst>
      <p:ext uri="{BB962C8B-B14F-4D97-AF65-F5344CB8AC3E}">
        <p14:creationId xmlns:p14="http://schemas.microsoft.com/office/powerpoint/2010/main" val="358571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42"/>
          <p:cNvSpPr/>
          <p:nvPr/>
        </p:nvSpPr>
        <p:spPr>
          <a:xfrm>
            <a:off x="267200" y="708075"/>
            <a:ext cx="8683800" cy="37542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2"/>
          <p:cNvSpPr txBox="1"/>
          <p:nvPr/>
        </p:nvSpPr>
        <p:spPr>
          <a:xfrm>
            <a:off x="6919525" y="708075"/>
            <a:ext cx="20316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Una vez definidos los métodos, estos se utilizarán en el router de usuario.</a:t>
            </a:r>
            <a:endParaRPr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Nota cómo el código del router queda bastante limpio. Al final, aún agregando más rutas, el router seguirá siendo legible.</a:t>
            </a:r>
            <a:endParaRPr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Al final también nos permite tener una mejor perspectiva de las rutas y evitar inconvenientes.</a:t>
            </a:r>
            <a:endParaRPr sz="1350" dirty="0">
              <a:latin typeface="DM Sans"/>
              <a:ea typeface="DM Sans"/>
              <a:cs typeface="DM Sans"/>
              <a:sym typeface="DM Sans"/>
            </a:endParaRPr>
          </a:p>
        </p:txBody>
      </p:sp>
      <p:pic>
        <p:nvPicPr>
          <p:cNvPr id="741" name="Google Shape;741;p142"/>
          <p:cNvPicPr preferRelativeResize="0"/>
          <p:nvPr/>
        </p:nvPicPr>
        <p:blipFill>
          <a:blip r:embed="rId3">
            <a:alphaModFix/>
          </a:blip>
          <a:stretch>
            <a:fillRect/>
          </a:stretch>
        </p:blipFill>
        <p:spPr>
          <a:xfrm>
            <a:off x="414172" y="1272175"/>
            <a:ext cx="6505351" cy="2599153"/>
          </a:xfrm>
          <a:prstGeom prst="rect">
            <a:avLst/>
          </a:prstGeom>
          <a:noFill/>
          <a:ln>
            <a:noFill/>
          </a:ln>
        </p:spPr>
      </p:pic>
    </p:spTree>
    <p:extLst>
      <p:ext uri="{BB962C8B-B14F-4D97-AF65-F5344CB8AC3E}">
        <p14:creationId xmlns:p14="http://schemas.microsoft.com/office/powerpoint/2010/main" val="1603549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43"/>
          <p:cNvSpPr txBox="1"/>
          <p:nvPr/>
        </p:nvSpPr>
        <p:spPr>
          <a:xfrm>
            <a:off x="217650" y="11020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Controladores restantes.</a:t>
            </a:r>
            <a:endParaRPr sz="3500" b="1" i="0" u="none" strike="noStrike" cap="none">
              <a:solidFill>
                <a:schemeClr val="dk1"/>
              </a:solidFill>
              <a:latin typeface="DM Sans"/>
              <a:ea typeface="DM Sans"/>
              <a:cs typeface="DM Sans"/>
              <a:sym typeface="DM Sans"/>
            </a:endParaRPr>
          </a:p>
        </p:txBody>
      </p:sp>
      <p:pic>
        <p:nvPicPr>
          <p:cNvPr id="747" name="Google Shape;747;p143"/>
          <p:cNvPicPr preferRelativeResize="0"/>
          <p:nvPr/>
        </p:nvPicPr>
        <p:blipFill>
          <a:blip r:embed="rId3">
            <a:alphaModFix/>
          </a:blip>
          <a:stretch>
            <a:fillRect/>
          </a:stretch>
        </p:blipFill>
        <p:spPr>
          <a:xfrm>
            <a:off x="0" y="866650"/>
            <a:ext cx="5320300" cy="2059650"/>
          </a:xfrm>
          <a:prstGeom prst="rect">
            <a:avLst/>
          </a:prstGeom>
          <a:noFill/>
          <a:ln>
            <a:noFill/>
          </a:ln>
        </p:spPr>
      </p:pic>
      <p:pic>
        <p:nvPicPr>
          <p:cNvPr id="748" name="Google Shape;748;p143"/>
          <p:cNvPicPr preferRelativeResize="0"/>
          <p:nvPr/>
        </p:nvPicPr>
        <p:blipFill>
          <a:blip r:embed="rId4">
            <a:alphaModFix/>
          </a:blip>
          <a:stretch>
            <a:fillRect/>
          </a:stretch>
        </p:blipFill>
        <p:spPr>
          <a:xfrm>
            <a:off x="3973298" y="2994473"/>
            <a:ext cx="5060704" cy="2059650"/>
          </a:xfrm>
          <a:prstGeom prst="rect">
            <a:avLst/>
          </a:prstGeom>
          <a:noFill/>
          <a:ln>
            <a:noFill/>
          </a:ln>
        </p:spPr>
      </p:pic>
      <p:sp>
        <p:nvSpPr>
          <p:cNvPr id="749" name="Google Shape;749;p143"/>
          <p:cNvSpPr txBox="1"/>
          <p:nvPr/>
        </p:nvSpPr>
        <p:spPr>
          <a:xfrm>
            <a:off x="5514900" y="1249300"/>
            <a:ext cx="3354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latin typeface="DM Sans"/>
                <a:ea typeface="DM Sans"/>
                <a:cs typeface="DM Sans"/>
                <a:sym typeface="DM Sans"/>
              </a:rPr>
              <a:t>Controlador de Negocio, pensado para operaciones muy básicas</a:t>
            </a:r>
            <a:endParaRPr sz="1700">
              <a:latin typeface="DM Sans"/>
              <a:ea typeface="DM Sans"/>
              <a:cs typeface="DM Sans"/>
              <a:sym typeface="DM Sans"/>
            </a:endParaRPr>
          </a:p>
        </p:txBody>
      </p:sp>
      <p:sp>
        <p:nvSpPr>
          <p:cNvPr id="750" name="Google Shape;750;p143"/>
          <p:cNvSpPr txBox="1"/>
          <p:nvPr/>
        </p:nvSpPr>
        <p:spPr>
          <a:xfrm>
            <a:off x="62350" y="3805875"/>
            <a:ext cx="3354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latin typeface="DM Sans"/>
                <a:ea typeface="DM Sans"/>
                <a:cs typeface="DM Sans"/>
                <a:sym typeface="DM Sans"/>
              </a:rPr>
              <a:t>Controlador de órdenes, solo con lo elemental.</a:t>
            </a:r>
            <a:endParaRPr sz="1700">
              <a:latin typeface="DM Sans"/>
              <a:ea typeface="DM Sans"/>
              <a:cs typeface="DM Sans"/>
              <a:sym typeface="DM Sans"/>
            </a:endParaRPr>
          </a:p>
        </p:txBody>
      </p:sp>
    </p:spTree>
    <p:extLst>
      <p:ext uri="{BB962C8B-B14F-4D97-AF65-F5344CB8AC3E}">
        <p14:creationId xmlns:p14="http://schemas.microsoft.com/office/powerpoint/2010/main" val="59981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44"/>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Conectando controladores.</a:t>
            </a:r>
            <a:endParaRPr sz="3500" b="1" i="0" u="none" strike="noStrike" cap="none">
              <a:solidFill>
                <a:schemeClr val="dk1"/>
              </a:solidFill>
              <a:latin typeface="DM Sans"/>
              <a:ea typeface="DM Sans"/>
              <a:cs typeface="DM Sans"/>
              <a:sym typeface="DM Sans"/>
            </a:endParaRPr>
          </a:p>
        </p:txBody>
      </p:sp>
      <p:sp>
        <p:nvSpPr>
          <p:cNvPr id="756" name="Google Shape;756;p144"/>
          <p:cNvSpPr txBox="1"/>
          <p:nvPr/>
        </p:nvSpPr>
        <p:spPr>
          <a:xfrm>
            <a:off x="7135625" y="1316850"/>
            <a:ext cx="1373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latin typeface="DM Sans"/>
                <a:ea typeface="DM Sans"/>
                <a:cs typeface="DM Sans"/>
                <a:sym typeface="DM Sans"/>
              </a:rPr>
              <a:t>Negocio</a:t>
            </a:r>
            <a:endParaRPr sz="2000">
              <a:latin typeface="DM Sans"/>
              <a:ea typeface="DM Sans"/>
              <a:cs typeface="DM Sans"/>
              <a:sym typeface="DM Sans"/>
            </a:endParaRPr>
          </a:p>
        </p:txBody>
      </p:sp>
      <p:sp>
        <p:nvSpPr>
          <p:cNvPr id="757" name="Google Shape;757;p144"/>
          <p:cNvSpPr txBox="1"/>
          <p:nvPr/>
        </p:nvSpPr>
        <p:spPr>
          <a:xfrm>
            <a:off x="220479" y="3805875"/>
            <a:ext cx="335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dirty="0">
                <a:latin typeface="DM Sans"/>
                <a:ea typeface="DM Sans"/>
                <a:cs typeface="DM Sans"/>
                <a:sym typeface="DM Sans"/>
              </a:rPr>
              <a:t>Órdenes.</a:t>
            </a:r>
            <a:endParaRPr sz="2000" dirty="0">
              <a:latin typeface="DM Sans"/>
              <a:ea typeface="DM Sans"/>
              <a:cs typeface="DM Sans"/>
              <a:sym typeface="DM Sans"/>
            </a:endParaRPr>
          </a:p>
        </p:txBody>
      </p:sp>
      <p:pic>
        <p:nvPicPr>
          <p:cNvPr id="758" name="Google Shape;758;p144"/>
          <p:cNvPicPr preferRelativeResize="0"/>
          <p:nvPr/>
        </p:nvPicPr>
        <p:blipFill>
          <a:blip r:embed="rId3">
            <a:alphaModFix/>
          </a:blip>
          <a:stretch>
            <a:fillRect/>
          </a:stretch>
        </p:blipFill>
        <p:spPr>
          <a:xfrm>
            <a:off x="0" y="768550"/>
            <a:ext cx="6713251" cy="1912450"/>
          </a:xfrm>
          <a:prstGeom prst="rect">
            <a:avLst/>
          </a:prstGeom>
          <a:noFill/>
          <a:ln>
            <a:noFill/>
          </a:ln>
        </p:spPr>
      </p:pic>
      <p:pic>
        <p:nvPicPr>
          <p:cNvPr id="759" name="Google Shape;759;p144"/>
          <p:cNvPicPr preferRelativeResize="0"/>
          <p:nvPr/>
        </p:nvPicPr>
        <p:blipFill>
          <a:blip r:embed="rId4">
            <a:alphaModFix/>
          </a:blip>
          <a:stretch>
            <a:fillRect/>
          </a:stretch>
        </p:blipFill>
        <p:spPr>
          <a:xfrm>
            <a:off x="2002100" y="2882625"/>
            <a:ext cx="6982174" cy="2159050"/>
          </a:xfrm>
          <a:prstGeom prst="rect">
            <a:avLst/>
          </a:prstGeom>
          <a:noFill/>
          <a:ln>
            <a:noFill/>
          </a:ln>
        </p:spPr>
      </p:pic>
    </p:spTree>
    <p:extLst>
      <p:ext uri="{BB962C8B-B14F-4D97-AF65-F5344CB8AC3E}">
        <p14:creationId xmlns:p14="http://schemas.microsoft.com/office/powerpoint/2010/main" val="350144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45"/>
          <p:cNvSpPr txBox="1"/>
          <p:nvPr/>
        </p:nvSpPr>
        <p:spPr>
          <a:xfrm>
            <a:off x="1346650" y="1130725"/>
            <a:ext cx="6221400" cy="19857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routes y controllers</a:t>
            </a:r>
            <a:endParaRPr sz="4000" b="1" i="0" u="none" strike="noStrike" cap="none">
              <a:solidFill>
                <a:schemeClr val="lt1"/>
              </a:solidFill>
              <a:latin typeface="DM Sans"/>
              <a:ea typeface="DM Sans"/>
              <a:cs typeface="DM Sans"/>
              <a:sym typeface="DM Sans"/>
            </a:endParaRPr>
          </a:p>
        </p:txBody>
      </p:sp>
      <p:sp>
        <p:nvSpPr>
          <p:cNvPr id="765" name="Google Shape;765;p145"/>
          <p:cNvSpPr txBox="1"/>
          <p:nvPr/>
        </p:nvSpPr>
        <p:spPr>
          <a:xfrm>
            <a:off x="1369800" y="3040450"/>
            <a:ext cx="68598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1, que se subirá al repo de Github al finalizar la clase.</a:t>
            </a:r>
            <a:endParaRPr sz="2000" dirty="0">
              <a:solidFill>
                <a:schemeClr val="lt1"/>
              </a:solidFill>
              <a:latin typeface="DM Sans"/>
              <a:ea typeface="DM Sans"/>
              <a:cs typeface="DM Sans"/>
              <a:sym typeface="DM Sans"/>
            </a:endParaRPr>
          </a:p>
        </p:txBody>
      </p:sp>
      <p:pic>
        <p:nvPicPr>
          <p:cNvPr id="766" name="Google Shape;766;p145"/>
          <p:cNvPicPr preferRelativeResize="0"/>
          <p:nvPr/>
        </p:nvPicPr>
        <p:blipFill>
          <a:blip r:embed="rId3">
            <a:alphaModFix/>
          </a:blip>
          <a:stretch>
            <a:fillRect/>
          </a:stretch>
        </p:blipFill>
        <p:spPr>
          <a:xfrm>
            <a:off x="3552975" y="225800"/>
            <a:ext cx="1808776" cy="1808776"/>
          </a:xfrm>
          <a:prstGeom prst="rect">
            <a:avLst/>
          </a:prstGeom>
          <a:noFill/>
          <a:ln>
            <a:noFill/>
          </a:ln>
        </p:spPr>
      </p:pic>
      <p:sp>
        <p:nvSpPr>
          <p:cNvPr id="767" name="Google Shape;767;p145"/>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2971841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46"/>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Parte 2:</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DAO</a:t>
            </a:r>
            <a:endParaRPr sz="4000" b="1" i="0" u="none" strike="noStrike" cap="none">
              <a:solidFill>
                <a:srgbClr val="EA90FF"/>
              </a:solidFill>
              <a:latin typeface="DM Sans"/>
              <a:ea typeface="DM Sans"/>
              <a:cs typeface="DM Sans"/>
              <a:sym typeface="DM Sans"/>
            </a:endParaRPr>
          </a:p>
        </p:txBody>
      </p:sp>
    </p:spTree>
    <p:extLst>
      <p:ext uri="{BB962C8B-B14F-4D97-AF65-F5344CB8AC3E}">
        <p14:creationId xmlns:p14="http://schemas.microsoft.com/office/powerpoint/2010/main" val="365455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04"/>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4"/>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324" name="Google Shape;324;p104"/>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325" name="Google Shape;325;p104"/>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47"/>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47"/>
          <p:cNvSpPr txBox="1"/>
          <p:nvPr/>
        </p:nvSpPr>
        <p:spPr>
          <a:xfrm>
            <a:off x="2948800" y="191325"/>
            <a:ext cx="6318900" cy="1071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Instalamos mongoose y comenzamos con los schemas.</a:t>
            </a:r>
            <a:endParaRPr sz="3200" b="1" i="0" u="none" strike="noStrike" cap="none">
              <a:solidFill>
                <a:schemeClr val="dk1"/>
              </a:solidFill>
              <a:latin typeface="DM Sans"/>
              <a:ea typeface="DM Sans"/>
              <a:cs typeface="DM Sans"/>
              <a:sym typeface="DM Sans"/>
            </a:endParaRPr>
          </a:p>
        </p:txBody>
      </p:sp>
      <p:sp>
        <p:nvSpPr>
          <p:cNvPr id="779" name="Google Shape;779;p147"/>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sp>
        <p:nvSpPr>
          <p:cNvPr id="780" name="Google Shape;780;p147"/>
          <p:cNvSpPr txBox="1"/>
          <p:nvPr/>
        </p:nvSpPr>
        <p:spPr>
          <a:xfrm>
            <a:off x="2948800" y="1421950"/>
            <a:ext cx="56196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El objetivo de esta etapa es poder contar con los schemas bien definidos para cada collection, los cuales, de momento, consistirán en:</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Usuario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nombre</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correo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rol</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pedidos</a:t>
            </a: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Negocio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nombre</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productos</a:t>
            </a:r>
            <a:endParaRPr sz="1300">
              <a:latin typeface="DM Sans"/>
              <a:ea typeface="DM Sans"/>
              <a:cs typeface="DM Sans"/>
              <a:sym typeface="DM Sans"/>
            </a:endParaRPr>
          </a:p>
          <a:p>
            <a:pPr marL="457200" lvl="0" indent="-311150" algn="l" rtl="0">
              <a:spcBef>
                <a:spcPts val="0"/>
              </a:spcBef>
              <a:spcAft>
                <a:spcPts val="0"/>
              </a:spcAft>
              <a:buSzPts val="1300"/>
              <a:buFont typeface="DM Sans"/>
              <a:buChar char="●"/>
            </a:pPr>
            <a:r>
              <a:rPr lang="es" sz="1300">
                <a:latin typeface="DM Sans"/>
                <a:ea typeface="DM Sans"/>
                <a:cs typeface="DM Sans"/>
                <a:sym typeface="DM Sans"/>
              </a:rPr>
              <a:t>Orden</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Número de orden</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Negocio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Usuario</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Productos</a:t>
            </a:r>
            <a:endParaRPr sz="1300">
              <a:latin typeface="DM Sans"/>
              <a:ea typeface="DM Sans"/>
              <a:cs typeface="DM Sans"/>
              <a:sym typeface="DM Sans"/>
            </a:endParaRPr>
          </a:p>
          <a:p>
            <a:pPr marL="914400" lvl="1" indent="-311150" algn="l" rtl="0">
              <a:spcBef>
                <a:spcPts val="0"/>
              </a:spcBef>
              <a:spcAft>
                <a:spcPts val="0"/>
              </a:spcAft>
              <a:buSzPts val="1300"/>
              <a:buFont typeface="DM Sans"/>
              <a:buChar char="○"/>
            </a:pPr>
            <a:r>
              <a:rPr lang="es" sz="1300">
                <a:latin typeface="DM Sans"/>
                <a:ea typeface="DM Sans"/>
                <a:cs typeface="DM Sans"/>
                <a:sym typeface="DM Sans"/>
              </a:rPr>
              <a:t>Precio</a:t>
            </a:r>
            <a:endParaRPr sz="1300">
              <a:latin typeface="DM Sans"/>
              <a:ea typeface="DM Sans"/>
              <a:cs typeface="DM Sans"/>
              <a:sym typeface="DM Sans"/>
            </a:endParaRPr>
          </a:p>
        </p:txBody>
      </p:sp>
    </p:spTree>
    <p:extLst>
      <p:ext uri="{BB962C8B-B14F-4D97-AF65-F5344CB8AC3E}">
        <p14:creationId xmlns:p14="http://schemas.microsoft.com/office/powerpoint/2010/main" val="389944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48"/>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users</a:t>
            </a:r>
            <a:endParaRPr sz="3000" b="1" i="0" u="none" strike="noStrike" cap="none">
              <a:solidFill>
                <a:schemeClr val="lt1"/>
              </a:solidFill>
              <a:latin typeface="DM Sans"/>
              <a:ea typeface="DM Sans"/>
              <a:cs typeface="DM Sans"/>
              <a:sym typeface="DM Sans"/>
            </a:endParaRPr>
          </a:p>
        </p:txBody>
      </p:sp>
      <p:pic>
        <p:nvPicPr>
          <p:cNvPr id="786" name="Google Shape;786;p148"/>
          <p:cNvPicPr preferRelativeResize="0"/>
          <p:nvPr/>
        </p:nvPicPr>
        <p:blipFill>
          <a:blip r:embed="rId3">
            <a:alphaModFix/>
          </a:blip>
          <a:stretch>
            <a:fillRect/>
          </a:stretch>
        </p:blipFill>
        <p:spPr>
          <a:xfrm>
            <a:off x="1144663" y="898262"/>
            <a:ext cx="6854665" cy="3407100"/>
          </a:xfrm>
          <a:prstGeom prst="rect">
            <a:avLst/>
          </a:prstGeom>
          <a:noFill/>
          <a:ln>
            <a:noFill/>
          </a:ln>
        </p:spPr>
      </p:pic>
    </p:spTree>
    <p:extLst>
      <p:ext uri="{BB962C8B-B14F-4D97-AF65-F5344CB8AC3E}">
        <p14:creationId xmlns:p14="http://schemas.microsoft.com/office/powerpoint/2010/main" val="38637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49"/>
          <p:cNvSpPr txBox="1"/>
          <p:nvPr/>
        </p:nvSpPr>
        <p:spPr>
          <a:xfrm>
            <a:off x="1228350" y="157575"/>
            <a:ext cx="6687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orders</a:t>
            </a:r>
            <a:endParaRPr sz="3000" b="1" i="0" u="none" strike="noStrike" cap="none">
              <a:solidFill>
                <a:schemeClr val="lt1"/>
              </a:solidFill>
              <a:latin typeface="DM Sans"/>
              <a:ea typeface="DM Sans"/>
              <a:cs typeface="DM Sans"/>
              <a:sym typeface="DM Sans"/>
            </a:endParaRPr>
          </a:p>
        </p:txBody>
      </p:sp>
      <p:pic>
        <p:nvPicPr>
          <p:cNvPr id="792" name="Google Shape;792;p149"/>
          <p:cNvPicPr preferRelativeResize="0"/>
          <p:nvPr/>
        </p:nvPicPr>
        <p:blipFill>
          <a:blip r:embed="rId3">
            <a:alphaModFix/>
          </a:blip>
          <a:stretch>
            <a:fillRect/>
          </a:stretch>
        </p:blipFill>
        <p:spPr>
          <a:xfrm>
            <a:off x="1156275" y="750665"/>
            <a:ext cx="6831455" cy="3822900"/>
          </a:xfrm>
          <a:prstGeom prst="rect">
            <a:avLst/>
          </a:prstGeom>
          <a:noFill/>
          <a:ln>
            <a:noFill/>
          </a:ln>
        </p:spPr>
      </p:pic>
    </p:spTree>
    <p:extLst>
      <p:ext uri="{BB962C8B-B14F-4D97-AF65-F5344CB8AC3E}">
        <p14:creationId xmlns:p14="http://schemas.microsoft.com/office/powerpoint/2010/main" val="1331567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50"/>
          <p:cNvSpPr txBox="1"/>
          <p:nvPr/>
        </p:nvSpPr>
        <p:spPr>
          <a:xfrm>
            <a:off x="1461300" y="0"/>
            <a:ext cx="62214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modelo de mongoose para business</a:t>
            </a:r>
            <a:endParaRPr sz="3000" b="1" i="0" u="none" strike="noStrike" cap="none">
              <a:solidFill>
                <a:schemeClr val="lt1"/>
              </a:solidFill>
              <a:latin typeface="DM Sans"/>
              <a:ea typeface="DM Sans"/>
              <a:cs typeface="DM Sans"/>
              <a:sym typeface="DM Sans"/>
            </a:endParaRPr>
          </a:p>
        </p:txBody>
      </p:sp>
      <p:pic>
        <p:nvPicPr>
          <p:cNvPr id="798" name="Google Shape;798;p150"/>
          <p:cNvPicPr preferRelativeResize="0"/>
          <p:nvPr/>
        </p:nvPicPr>
        <p:blipFill>
          <a:blip r:embed="rId3">
            <a:alphaModFix/>
          </a:blip>
          <a:stretch>
            <a:fillRect/>
          </a:stretch>
        </p:blipFill>
        <p:spPr>
          <a:xfrm>
            <a:off x="647700" y="1056975"/>
            <a:ext cx="7848600" cy="3476625"/>
          </a:xfrm>
          <a:prstGeom prst="rect">
            <a:avLst/>
          </a:prstGeom>
          <a:noFill/>
          <a:ln>
            <a:noFill/>
          </a:ln>
        </p:spPr>
      </p:pic>
    </p:spTree>
    <p:extLst>
      <p:ext uri="{BB962C8B-B14F-4D97-AF65-F5344CB8AC3E}">
        <p14:creationId xmlns:p14="http://schemas.microsoft.com/office/powerpoint/2010/main" val="46224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51"/>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51"/>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usuarios</a:t>
            </a:r>
            <a:endParaRPr sz="3200" b="1" i="0" u="none" strike="noStrike" cap="none">
              <a:solidFill>
                <a:schemeClr val="dk1"/>
              </a:solidFill>
              <a:latin typeface="DM Sans"/>
              <a:ea typeface="DM Sans"/>
              <a:cs typeface="DM Sans"/>
              <a:sym typeface="DM Sans"/>
            </a:endParaRPr>
          </a:p>
        </p:txBody>
      </p:sp>
      <p:sp>
        <p:nvSpPr>
          <p:cNvPr id="805" name="Google Shape;805;p151"/>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pic>
        <p:nvPicPr>
          <p:cNvPr id="806" name="Google Shape;806;p151"/>
          <p:cNvPicPr preferRelativeResize="0"/>
          <p:nvPr/>
        </p:nvPicPr>
        <p:blipFill>
          <a:blip r:embed="rId3">
            <a:alphaModFix/>
          </a:blip>
          <a:stretch>
            <a:fillRect/>
          </a:stretch>
        </p:blipFill>
        <p:spPr>
          <a:xfrm>
            <a:off x="112475" y="59637"/>
            <a:ext cx="4459524" cy="5024237"/>
          </a:xfrm>
          <a:prstGeom prst="rect">
            <a:avLst/>
          </a:prstGeom>
          <a:noFill/>
          <a:ln>
            <a:noFill/>
          </a:ln>
        </p:spPr>
      </p:pic>
      <p:pic>
        <p:nvPicPr>
          <p:cNvPr id="807" name="Google Shape;807;p151"/>
          <p:cNvPicPr preferRelativeResize="0"/>
          <p:nvPr/>
        </p:nvPicPr>
        <p:blipFill>
          <a:blip r:embed="rId4">
            <a:alphaModFix/>
          </a:blip>
          <a:stretch>
            <a:fillRect/>
          </a:stretch>
        </p:blipFill>
        <p:spPr>
          <a:xfrm>
            <a:off x="4572000" y="2571750"/>
            <a:ext cx="4635146" cy="2512125"/>
          </a:xfrm>
          <a:prstGeom prst="rect">
            <a:avLst/>
          </a:prstGeom>
          <a:noFill/>
          <a:ln>
            <a:noFill/>
          </a:ln>
        </p:spPr>
      </p:pic>
    </p:spTree>
    <p:extLst>
      <p:ext uri="{BB962C8B-B14F-4D97-AF65-F5344CB8AC3E}">
        <p14:creationId xmlns:p14="http://schemas.microsoft.com/office/powerpoint/2010/main" val="255728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52"/>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52"/>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órdenes</a:t>
            </a:r>
            <a:endParaRPr sz="3200" b="1" i="0" u="none" strike="noStrike" cap="none">
              <a:solidFill>
                <a:schemeClr val="dk1"/>
              </a:solidFill>
              <a:latin typeface="DM Sans"/>
              <a:ea typeface="DM Sans"/>
              <a:cs typeface="DM Sans"/>
              <a:sym typeface="DM Sans"/>
            </a:endParaRPr>
          </a:p>
        </p:txBody>
      </p:sp>
      <p:sp>
        <p:nvSpPr>
          <p:cNvPr id="814" name="Google Shape;814;p152"/>
          <p:cNvSpPr txBox="1"/>
          <p:nvPr/>
        </p:nvSpPr>
        <p:spPr>
          <a:xfrm>
            <a:off x="3956400" y="2087000"/>
            <a:ext cx="51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latin typeface="DM Sans"/>
              <a:ea typeface="DM Sans"/>
              <a:cs typeface="DM Sans"/>
              <a:sym typeface="DM Sans"/>
            </a:endParaRPr>
          </a:p>
        </p:txBody>
      </p:sp>
      <p:pic>
        <p:nvPicPr>
          <p:cNvPr id="815" name="Google Shape;815;p152"/>
          <p:cNvPicPr preferRelativeResize="0"/>
          <p:nvPr/>
        </p:nvPicPr>
        <p:blipFill>
          <a:blip r:embed="rId3">
            <a:alphaModFix/>
          </a:blip>
          <a:stretch>
            <a:fillRect/>
          </a:stretch>
        </p:blipFill>
        <p:spPr>
          <a:xfrm>
            <a:off x="100125" y="296875"/>
            <a:ext cx="4370600" cy="4779095"/>
          </a:xfrm>
          <a:prstGeom prst="rect">
            <a:avLst/>
          </a:prstGeom>
          <a:noFill/>
          <a:ln>
            <a:noFill/>
          </a:ln>
        </p:spPr>
      </p:pic>
      <p:pic>
        <p:nvPicPr>
          <p:cNvPr id="816" name="Google Shape;816;p152"/>
          <p:cNvPicPr preferRelativeResize="0"/>
          <p:nvPr/>
        </p:nvPicPr>
        <p:blipFill>
          <a:blip r:embed="rId4">
            <a:alphaModFix/>
          </a:blip>
          <a:stretch>
            <a:fillRect/>
          </a:stretch>
        </p:blipFill>
        <p:spPr>
          <a:xfrm>
            <a:off x="4470725" y="2487200"/>
            <a:ext cx="4673274" cy="2581140"/>
          </a:xfrm>
          <a:prstGeom prst="rect">
            <a:avLst/>
          </a:prstGeom>
          <a:noFill/>
          <a:ln>
            <a:noFill/>
          </a:ln>
        </p:spPr>
      </p:pic>
    </p:spTree>
    <p:extLst>
      <p:ext uri="{BB962C8B-B14F-4D97-AF65-F5344CB8AC3E}">
        <p14:creationId xmlns:p14="http://schemas.microsoft.com/office/powerpoint/2010/main" val="303205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53"/>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53"/>
          <p:cNvSpPr txBox="1"/>
          <p:nvPr/>
        </p:nvSpPr>
        <p:spPr>
          <a:xfrm>
            <a:off x="4953250" y="100900"/>
            <a:ext cx="4027200" cy="1514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Abstraemos los modelos en DAOs: negocios</a:t>
            </a:r>
            <a:endParaRPr sz="3200" b="1" i="0" u="none" strike="noStrike" cap="none">
              <a:solidFill>
                <a:schemeClr val="dk1"/>
              </a:solidFill>
              <a:latin typeface="DM Sans"/>
              <a:ea typeface="DM Sans"/>
              <a:cs typeface="DM Sans"/>
              <a:sym typeface="DM Sans"/>
            </a:endParaRPr>
          </a:p>
        </p:txBody>
      </p:sp>
      <p:pic>
        <p:nvPicPr>
          <p:cNvPr id="823" name="Google Shape;823;p153"/>
          <p:cNvPicPr preferRelativeResize="0"/>
          <p:nvPr/>
        </p:nvPicPr>
        <p:blipFill>
          <a:blip r:embed="rId3">
            <a:alphaModFix/>
          </a:blip>
          <a:stretch>
            <a:fillRect/>
          </a:stretch>
        </p:blipFill>
        <p:spPr>
          <a:xfrm>
            <a:off x="134625" y="276525"/>
            <a:ext cx="4580350" cy="4799451"/>
          </a:xfrm>
          <a:prstGeom prst="rect">
            <a:avLst/>
          </a:prstGeom>
          <a:noFill/>
          <a:ln>
            <a:noFill/>
          </a:ln>
        </p:spPr>
      </p:pic>
      <p:pic>
        <p:nvPicPr>
          <p:cNvPr id="824" name="Google Shape;824;p153"/>
          <p:cNvPicPr preferRelativeResize="0"/>
          <p:nvPr/>
        </p:nvPicPr>
        <p:blipFill>
          <a:blip r:embed="rId4">
            <a:alphaModFix/>
          </a:blip>
          <a:stretch>
            <a:fillRect/>
          </a:stretch>
        </p:blipFill>
        <p:spPr>
          <a:xfrm>
            <a:off x="4714975" y="2751450"/>
            <a:ext cx="4429025" cy="2324530"/>
          </a:xfrm>
          <a:prstGeom prst="rect">
            <a:avLst/>
          </a:prstGeom>
          <a:noFill/>
          <a:ln>
            <a:noFill/>
          </a:ln>
        </p:spPr>
      </p:pic>
    </p:spTree>
    <p:extLst>
      <p:ext uri="{BB962C8B-B14F-4D97-AF65-F5344CB8AC3E}">
        <p14:creationId xmlns:p14="http://schemas.microsoft.com/office/powerpoint/2010/main" val="3469291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54"/>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dirty="0">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rgbClr val="EAFF6A"/>
                </a:solidFill>
                <a:latin typeface="DM Sans"/>
                <a:ea typeface="DM Sans"/>
                <a:cs typeface="DM Sans"/>
                <a:sym typeface="DM Sans"/>
              </a:rPr>
              <a:t>Checkpoint: DAO</a:t>
            </a:r>
            <a:endParaRPr sz="4000" b="1" i="0" u="none" strike="noStrike" cap="none" dirty="0">
              <a:solidFill>
                <a:schemeClr val="lt1"/>
              </a:solidFill>
              <a:latin typeface="DM Sans"/>
              <a:ea typeface="DM Sans"/>
              <a:cs typeface="DM Sans"/>
              <a:sym typeface="DM Sans"/>
            </a:endParaRPr>
          </a:p>
        </p:txBody>
      </p:sp>
      <p:sp>
        <p:nvSpPr>
          <p:cNvPr id="830" name="Google Shape;830;p154"/>
          <p:cNvSpPr txBox="1"/>
          <p:nvPr/>
        </p:nvSpPr>
        <p:spPr>
          <a:xfrm>
            <a:off x="1381913" y="3029925"/>
            <a:ext cx="6840812"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2, que estará disponible en un repositorio de Github al finalizar la clase.</a:t>
            </a:r>
            <a:endParaRPr sz="2000" dirty="0">
              <a:solidFill>
                <a:schemeClr val="lt1"/>
              </a:solidFill>
              <a:latin typeface="DM Sans"/>
              <a:ea typeface="DM Sans"/>
              <a:cs typeface="DM Sans"/>
              <a:sym typeface="DM Sans"/>
            </a:endParaRPr>
          </a:p>
        </p:txBody>
      </p:sp>
      <p:pic>
        <p:nvPicPr>
          <p:cNvPr id="831" name="Google Shape;831;p154"/>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832" name="Google Shape;832;p154"/>
          <p:cNvSpPr txBox="1"/>
          <p:nvPr/>
        </p:nvSpPr>
        <p:spPr>
          <a:xfrm rot="-2795">
            <a:off x="2906668" y="4282960"/>
            <a:ext cx="3425435" cy="4539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1340523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155"/>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838" name="Google Shape;838;p155"/>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5 </a:t>
            </a:r>
            <a:r>
              <a:rPr lang="es" sz="2000" b="0" i="0" u="none" strike="noStrike" cap="none">
                <a:solidFill>
                  <a:schemeClr val="lt1"/>
                </a:solidFill>
                <a:latin typeface="DM Sans"/>
                <a:ea typeface="DM Sans"/>
                <a:cs typeface="DM Sans"/>
                <a:sym typeface="DM Sans"/>
              </a:rPr>
              <a:t>minutos y volvemos!</a:t>
            </a:r>
            <a:endParaRPr sz="2000" b="0"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953450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56"/>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55725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8"/>
          <p:cNvSpPr txBox="1"/>
          <p:nvPr/>
        </p:nvSpPr>
        <p:spPr>
          <a:xfrm>
            <a:off x="1461300" y="2216250"/>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dirty="0">
                <a:solidFill>
                  <a:schemeClr val="dk1"/>
                </a:solidFill>
                <a:latin typeface="DM Sans"/>
                <a:ea typeface="DM Sans"/>
                <a:cs typeface="DM Sans"/>
                <a:sym typeface="DM Sans"/>
              </a:rPr>
              <a:t>After Class </a:t>
            </a:r>
            <a:r>
              <a:rPr lang="es" sz="3800" b="1" dirty="0" smtClean="0">
                <a:solidFill>
                  <a:schemeClr val="dk1"/>
                </a:solidFill>
                <a:latin typeface="DM Sans"/>
                <a:ea typeface="DM Sans"/>
                <a:cs typeface="DM Sans"/>
                <a:sym typeface="DM Sans"/>
              </a:rPr>
              <a:t>6°</a:t>
            </a:r>
            <a:endParaRPr sz="3800" b="1" dirty="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57"/>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849" name="Google Shape;849;p157"/>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850" name="Google Shape;850;p157"/>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extLst>
      <p:ext uri="{BB962C8B-B14F-4D97-AF65-F5344CB8AC3E}">
        <p14:creationId xmlns:p14="http://schemas.microsoft.com/office/powerpoint/2010/main" val="127101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58"/>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negocio</a:t>
            </a:r>
            <a:endParaRPr sz="3000" b="1" i="0" u="none" strike="noStrike" cap="none">
              <a:solidFill>
                <a:schemeClr val="lt1"/>
              </a:solidFill>
              <a:latin typeface="DM Sans"/>
              <a:ea typeface="DM Sans"/>
              <a:cs typeface="DM Sans"/>
              <a:sym typeface="DM Sans"/>
            </a:endParaRPr>
          </a:p>
        </p:txBody>
      </p:sp>
      <p:pic>
        <p:nvPicPr>
          <p:cNvPr id="856" name="Google Shape;856;p158"/>
          <p:cNvPicPr preferRelativeResize="0"/>
          <p:nvPr/>
        </p:nvPicPr>
        <p:blipFill>
          <a:blip r:embed="rId3">
            <a:alphaModFix/>
          </a:blip>
          <a:stretch>
            <a:fillRect/>
          </a:stretch>
        </p:blipFill>
        <p:spPr>
          <a:xfrm>
            <a:off x="1259866" y="584394"/>
            <a:ext cx="6687851" cy="4034174"/>
          </a:xfrm>
          <a:prstGeom prst="rect">
            <a:avLst/>
          </a:prstGeom>
          <a:noFill/>
          <a:ln>
            <a:noFill/>
          </a:ln>
        </p:spPr>
      </p:pic>
    </p:spTree>
    <p:extLst>
      <p:ext uri="{BB962C8B-B14F-4D97-AF65-F5344CB8AC3E}">
        <p14:creationId xmlns:p14="http://schemas.microsoft.com/office/powerpoint/2010/main" val="1209922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59"/>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usuario</a:t>
            </a:r>
            <a:endParaRPr sz="3000" b="1" i="0" u="none" strike="noStrike" cap="none">
              <a:solidFill>
                <a:schemeClr val="lt1"/>
              </a:solidFill>
              <a:latin typeface="DM Sans"/>
              <a:ea typeface="DM Sans"/>
              <a:cs typeface="DM Sans"/>
              <a:sym typeface="DM Sans"/>
            </a:endParaRPr>
          </a:p>
        </p:txBody>
      </p:sp>
      <p:pic>
        <p:nvPicPr>
          <p:cNvPr id="862" name="Google Shape;862;p159"/>
          <p:cNvPicPr preferRelativeResize="0"/>
          <p:nvPr/>
        </p:nvPicPr>
        <p:blipFill>
          <a:blip r:embed="rId3">
            <a:alphaModFix/>
          </a:blip>
          <a:stretch>
            <a:fillRect/>
          </a:stretch>
        </p:blipFill>
        <p:spPr>
          <a:xfrm>
            <a:off x="992250" y="546446"/>
            <a:ext cx="7106721" cy="4080555"/>
          </a:xfrm>
          <a:prstGeom prst="rect">
            <a:avLst/>
          </a:prstGeom>
          <a:noFill/>
          <a:ln>
            <a:noFill/>
          </a:ln>
        </p:spPr>
      </p:pic>
    </p:spTree>
    <p:extLst>
      <p:ext uri="{BB962C8B-B14F-4D97-AF65-F5344CB8AC3E}">
        <p14:creationId xmlns:p14="http://schemas.microsoft.com/office/powerpoint/2010/main" val="2364421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60"/>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1</a:t>
            </a:r>
            <a:endParaRPr sz="3000" b="1" i="0" u="none" strike="noStrike" cap="none">
              <a:solidFill>
                <a:schemeClr val="lt1"/>
              </a:solidFill>
              <a:latin typeface="DM Sans"/>
              <a:ea typeface="DM Sans"/>
              <a:cs typeface="DM Sans"/>
              <a:sym typeface="DM Sans"/>
            </a:endParaRPr>
          </a:p>
        </p:txBody>
      </p:sp>
      <p:pic>
        <p:nvPicPr>
          <p:cNvPr id="868" name="Google Shape;868;p160"/>
          <p:cNvPicPr preferRelativeResize="0"/>
          <p:nvPr/>
        </p:nvPicPr>
        <p:blipFill>
          <a:blip r:embed="rId3">
            <a:alphaModFix/>
          </a:blip>
          <a:stretch>
            <a:fillRect/>
          </a:stretch>
        </p:blipFill>
        <p:spPr>
          <a:xfrm>
            <a:off x="871538" y="823537"/>
            <a:ext cx="7400925" cy="3743325"/>
          </a:xfrm>
          <a:prstGeom prst="rect">
            <a:avLst/>
          </a:prstGeom>
          <a:noFill/>
          <a:ln>
            <a:noFill/>
          </a:ln>
        </p:spPr>
      </p:pic>
    </p:spTree>
    <p:extLst>
      <p:ext uri="{BB962C8B-B14F-4D97-AF65-F5344CB8AC3E}">
        <p14:creationId xmlns:p14="http://schemas.microsoft.com/office/powerpoint/2010/main" val="2801678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61"/>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2</a:t>
            </a:r>
            <a:endParaRPr sz="3000" b="1">
              <a:solidFill>
                <a:schemeClr val="lt1"/>
              </a:solidFill>
              <a:latin typeface="DM Sans"/>
              <a:ea typeface="DM Sans"/>
              <a:cs typeface="DM Sans"/>
              <a:sym typeface="DM Sans"/>
            </a:endParaRPr>
          </a:p>
        </p:txBody>
      </p:sp>
      <p:pic>
        <p:nvPicPr>
          <p:cNvPr id="874" name="Google Shape;874;p161"/>
          <p:cNvPicPr preferRelativeResize="0"/>
          <p:nvPr/>
        </p:nvPicPr>
        <p:blipFill>
          <a:blip r:embed="rId3">
            <a:alphaModFix/>
          </a:blip>
          <a:stretch>
            <a:fillRect/>
          </a:stretch>
        </p:blipFill>
        <p:spPr>
          <a:xfrm>
            <a:off x="1205793" y="780322"/>
            <a:ext cx="6879428" cy="3819178"/>
          </a:xfrm>
          <a:prstGeom prst="rect">
            <a:avLst/>
          </a:prstGeom>
          <a:noFill/>
          <a:ln>
            <a:noFill/>
          </a:ln>
        </p:spPr>
      </p:pic>
    </p:spTree>
    <p:extLst>
      <p:ext uri="{BB962C8B-B14F-4D97-AF65-F5344CB8AC3E}">
        <p14:creationId xmlns:p14="http://schemas.microsoft.com/office/powerpoint/2010/main" val="3444796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62"/>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3</a:t>
            </a:r>
            <a:endParaRPr sz="3000" b="1">
              <a:solidFill>
                <a:schemeClr val="lt1"/>
              </a:solidFill>
              <a:latin typeface="DM Sans"/>
              <a:ea typeface="DM Sans"/>
              <a:cs typeface="DM Sans"/>
              <a:sym typeface="DM Sans"/>
            </a:endParaRPr>
          </a:p>
        </p:txBody>
      </p:sp>
      <p:pic>
        <p:nvPicPr>
          <p:cNvPr id="880" name="Google Shape;880;p162"/>
          <p:cNvPicPr preferRelativeResize="0"/>
          <p:nvPr/>
        </p:nvPicPr>
        <p:blipFill>
          <a:blip r:embed="rId3">
            <a:alphaModFix/>
          </a:blip>
          <a:stretch>
            <a:fillRect/>
          </a:stretch>
        </p:blipFill>
        <p:spPr>
          <a:xfrm>
            <a:off x="1285875" y="1154059"/>
            <a:ext cx="6572250" cy="1666875"/>
          </a:xfrm>
          <a:prstGeom prst="rect">
            <a:avLst/>
          </a:prstGeom>
          <a:noFill/>
          <a:ln>
            <a:noFill/>
          </a:ln>
        </p:spPr>
      </p:pic>
    </p:spTree>
    <p:extLst>
      <p:ext uri="{BB962C8B-B14F-4D97-AF65-F5344CB8AC3E}">
        <p14:creationId xmlns:p14="http://schemas.microsoft.com/office/powerpoint/2010/main" val="1735183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63"/>
          <p:cNvSpPr/>
          <p:nvPr/>
        </p:nvSpPr>
        <p:spPr>
          <a:xfrm>
            <a:off x="390600" y="1317850"/>
            <a:ext cx="8362800" cy="3199148"/>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63"/>
          <p:cNvSpPr txBox="1"/>
          <p:nvPr/>
        </p:nvSpPr>
        <p:spPr>
          <a:xfrm>
            <a:off x="1461300" y="73400"/>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 olvidemos reconfigurar app.js</a:t>
            </a:r>
            <a:endParaRPr sz="3500" b="1" i="0" u="none" strike="noStrike" cap="none">
              <a:solidFill>
                <a:schemeClr val="lt1"/>
              </a:solidFill>
              <a:latin typeface="DM Sans"/>
              <a:ea typeface="DM Sans"/>
              <a:cs typeface="DM Sans"/>
              <a:sym typeface="DM Sans"/>
            </a:endParaRPr>
          </a:p>
        </p:txBody>
      </p:sp>
      <p:sp>
        <p:nvSpPr>
          <p:cNvPr id="887" name="Google Shape;887;p163"/>
          <p:cNvSpPr txBox="1"/>
          <p:nvPr/>
        </p:nvSpPr>
        <p:spPr>
          <a:xfrm>
            <a:off x="545100" y="1758150"/>
            <a:ext cx="3191400" cy="21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450" dirty="0">
                <a:latin typeface="DM Sans"/>
                <a:ea typeface="DM Sans"/>
                <a:cs typeface="DM Sans"/>
                <a:sym typeface="DM Sans"/>
              </a:rPr>
              <a:t>Recordemos que aún tenemos que trabajar con nuestros dos middlewares de </a:t>
            </a:r>
            <a:r>
              <a:rPr lang="es" sz="1450" b="1" dirty="0">
                <a:latin typeface="DM Sans"/>
                <a:ea typeface="DM Sans"/>
                <a:cs typeface="DM Sans"/>
                <a:sym typeface="DM Sans"/>
              </a:rPr>
              <a:t>express.json </a:t>
            </a:r>
            <a:r>
              <a:rPr lang="es" sz="1450" dirty="0">
                <a:latin typeface="DM Sans"/>
                <a:ea typeface="DM Sans"/>
                <a:cs typeface="DM Sans"/>
                <a:sym typeface="DM Sans"/>
              </a:rPr>
              <a:t>y </a:t>
            </a:r>
            <a:r>
              <a:rPr lang="es" sz="1450" b="1" dirty="0">
                <a:latin typeface="DM Sans"/>
                <a:ea typeface="DM Sans"/>
                <a:cs typeface="DM Sans"/>
                <a:sym typeface="DM Sans"/>
              </a:rPr>
              <a:t>express.urlencoded</a:t>
            </a:r>
            <a:r>
              <a:rPr lang="es" sz="1450" dirty="0">
                <a:latin typeface="DM Sans"/>
                <a:ea typeface="DM Sans"/>
                <a:cs typeface="DM Sans"/>
                <a:sym typeface="DM Sans"/>
              </a:rPr>
              <a:t>. </a:t>
            </a:r>
            <a:endParaRPr sz="1450" dirty="0">
              <a:latin typeface="DM Sans"/>
              <a:ea typeface="DM Sans"/>
              <a:cs typeface="DM Sans"/>
              <a:sym typeface="DM Sans"/>
            </a:endParaRPr>
          </a:p>
          <a:p>
            <a:pPr marL="0" marR="0" lvl="0" indent="0" algn="l" rtl="0">
              <a:lnSpc>
                <a:spcPct val="100000"/>
              </a:lnSpc>
              <a:spcBef>
                <a:spcPts val="0"/>
              </a:spcBef>
              <a:spcAft>
                <a:spcPts val="0"/>
              </a:spcAft>
              <a:buNone/>
            </a:pPr>
            <a:endParaRPr sz="1450" dirty="0">
              <a:latin typeface="DM Sans"/>
              <a:ea typeface="DM Sans"/>
              <a:cs typeface="DM Sans"/>
              <a:sym typeface="DM Sans"/>
            </a:endParaRPr>
          </a:p>
          <a:p>
            <a:pPr marL="0" marR="0" lvl="0" indent="0" algn="l" rtl="0">
              <a:lnSpc>
                <a:spcPct val="100000"/>
              </a:lnSpc>
              <a:spcBef>
                <a:spcPts val="0"/>
              </a:spcBef>
              <a:spcAft>
                <a:spcPts val="0"/>
              </a:spcAft>
              <a:buNone/>
            </a:pPr>
            <a:r>
              <a:rPr lang="es" sz="1450" dirty="0">
                <a:latin typeface="DM Sans"/>
                <a:ea typeface="DM Sans"/>
                <a:cs typeface="DM Sans"/>
                <a:sym typeface="DM Sans"/>
              </a:rPr>
              <a:t>También setearemos una conexión directa a mongoose, debido a que no trabajaremos con más DAOs diferentes a mongoDB</a:t>
            </a:r>
            <a:endParaRPr sz="1450" dirty="0">
              <a:latin typeface="DM Sans"/>
              <a:ea typeface="DM Sans"/>
              <a:cs typeface="DM Sans"/>
              <a:sym typeface="DM Sans"/>
            </a:endParaRPr>
          </a:p>
        </p:txBody>
      </p:sp>
      <p:pic>
        <p:nvPicPr>
          <p:cNvPr id="888" name="Google Shape;888;p163"/>
          <p:cNvPicPr preferRelativeResize="0"/>
          <p:nvPr/>
        </p:nvPicPr>
        <p:blipFill>
          <a:blip r:embed="rId3">
            <a:alphaModFix/>
          </a:blip>
          <a:stretch>
            <a:fillRect/>
          </a:stretch>
        </p:blipFill>
        <p:spPr>
          <a:xfrm>
            <a:off x="3969763" y="2401538"/>
            <a:ext cx="4714875" cy="1038225"/>
          </a:xfrm>
          <a:prstGeom prst="rect">
            <a:avLst/>
          </a:prstGeom>
          <a:noFill/>
          <a:ln>
            <a:noFill/>
          </a:ln>
        </p:spPr>
      </p:pic>
    </p:spTree>
    <p:extLst>
      <p:ext uri="{BB962C8B-B14F-4D97-AF65-F5344CB8AC3E}">
        <p14:creationId xmlns:p14="http://schemas.microsoft.com/office/powerpoint/2010/main" val="176246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64"/>
          <p:cNvSpPr/>
          <p:nvPr/>
        </p:nvSpPr>
        <p:spPr>
          <a:xfrm>
            <a:off x="157575" y="855374"/>
            <a:ext cx="8835300" cy="4191013"/>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64"/>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usuario</a:t>
            </a:r>
            <a:endParaRPr sz="2900" b="1" i="0" u="none" strike="noStrike" cap="none">
              <a:solidFill>
                <a:schemeClr val="lt1"/>
              </a:solidFill>
              <a:latin typeface="DM Sans"/>
              <a:ea typeface="DM Sans"/>
              <a:cs typeface="DM Sans"/>
              <a:sym typeface="DM Sans"/>
            </a:endParaRPr>
          </a:p>
        </p:txBody>
      </p:sp>
      <p:sp>
        <p:nvSpPr>
          <p:cNvPr id="895" name="Google Shape;895;p164"/>
          <p:cNvSpPr txBox="1"/>
          <p:nvPr/>
        </p:nvSpPr>
        <p:spPr>
          <a:xfrm>
            <a:off x="252500" y="1644300"/>
            <a:ext cx="50598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el usuario a partir del modelo previamente definido. </a:t>
            </a:r>
            <a:endParaRPr sz="1550" dirty="0">
              <a:latin typeface="DM Sans"/>
              <a:ea typeface="DM Sans"/>
              <a:cs typeface="DM Sans"/>
              <a:sym typeface="DM Sans"/>
            </a:endParaRPr>
          </a:p>
          <a:p>
            <a:pPr marL="0" marR="0" lvl="0" indent="0" algn="l" rtl="0">
              <a:lnSpc>
                <a:spcPct val="100000"/>
              </a:lnSpc>
              <a:spcBef>
                <a:spcPts val="0"/>
              </a:spcBef>
              <a:spcAft>
                <a:spcPts val="0"/>
              </a:spcAft>
              <a:buNone/>
            </a:pP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La intención es utilizar este usuario para poder generar las órdenes acorde con un negocio. No será necesario contar con más usuarios. Con uno bastará para corroborar que todo esté bien.</a:t>
            </a:r>
            <a:endParaRPr sz="1550" dirty="0">
              <a:latin typeface="DM Sans"/>
              <a:ea typeface="DM Sans"/>
              <a:cs typeface="DM Sans"/>
              <a:sym typeface="DM Sans"/>
            </a:endParaRPr>
          </a:p>
        </p:txBody>
      </p:sp>
      <p:pic>
        <p:nvPicPr>
          <p:cNvPr id="896" name="Google Shape;896;p164"/>
          <p:cNvPicPr preferRelativeResize="0"/>
          <p:nvPr/>
        </p:nvPicPr>
        <p:blipFill>
          <a:blip r:embed="rId3">
            <a:alphaModFix/>
          </a:blip>
          <a:stretch>
            <a:fillRect/>
          </a:stretch>
        </p:blipFill>
        <p:spPr>
          <a:xfrm>
            <a:off x="5430350" y="855375"/>
            <a:ext cx="2624374" cy="4096800"/>
          </a:xfrm>
          <a:prstGeom prst="rect">
            <a:avLst/>
          </a:prstGeom>
          <a:noFill/>
          <a:ln>
            <a:noFill/>
          </a:ln>
        </p:spPr>
      </p:pic>
    </p:spTree>
    <p:extLst>
      <p:ext uri="{BB962C8B-B14F-4D97-AF65-F5344CB8AC3E}">
        <p14:creationId xmlns:p14="http://schemas.microsoft.com/office/powerpoint/2010/main" val="3249645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65"/>
          <p:cNvSpPr/>
          <p:nvPr/>
        </p:nvSpPr>
        <p:spPr>
          <a:xfrm>
            <a:off x="157575" y="855375"/>
            <a:ext cx="8835300" cy="4197888"/>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65"/>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business</a:t>
            </a:r>
            <a:endParaRPr sz="2900" b="1" i="0" u="none" strike="noStrike" cap="none">
              <a:solidFill>
                <a:schemeClr val="lt1"/>
              </a:solidFill>
              <a:latin typeface="DM Sans"/>
              <a:ea typeface="DM Sans"/>
              <a:cs typeface="DM Sans"/>
              <a:sym typeface="DM Sans"/>
            </a:endParaRPr>
          </a:p>
        </p:txBody>
      </p:sp>
      <p:sp>
        <p:nvSpPr>
          <p:cNvPr id="903" name="Google Shape;903;p165"/>
          <p:cNvSpPr txBox="1"/>
          <p:nvPr/>
        </p:nvSpPr>
        <p:spPr>
          <a:xfrm>
            <a:off x="252500" y="1644300"/>
            <a:ext cx="45195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el negocio. Éste contará con tres productos para poder hacer órdenes a partir de éstos. </a:t>
            </a:r>
            <a:endParaRPr sz="1550" dirty="0">
              <a:latin typeface="DM Sans"/>
              <a:ea typeface="DM Sans"/>
              <a:cs typeface="DM Sans"/>
              <a:sym typeface="DM Sans"/>
            </a:endParaRPr>
          </a:p>
          <a:p>
            <a:pPr marL="0" marR="0" lvl="0" indent="0" algn="l" rtl="0">
              <a:lnSpc>
                <a:spcPct val="100000"/>
              </a:lnSpc>
              <a:spcBef>
                <a:spcPts val="0"/>
              </a:spcBef>
              <a:spcAft>
                <a:spcPts val="0"/>
              </a:spcAft>
              <a:buNone/>
            </a:pP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Ahora que tenemos un usuario creado y un negocio creado; podemos proceder a crear una orden a partir de dicha información.</a:t>
            </a:r>
            <a:endParaRPr sz="1550" dirty="0">
              <a:latin typeface="DM Sans"/>
              <a:ea typeface="DM Sans"/>
              <a:cs typeface="DM Sans"/>
              <a:sym typeface="DM Sans"/>
            </a:endParaRPr>
          </a:p>
        </p:txBody>
      </p:sp>
      <p:pic>
        <p:nvPicPr>
          <p:cNvPr id="904" name="Google Shape;904;p165"/>
          <p:cNvPicPr preferRelativeResize="0"/>
          <p:nvPr/>
        </p:nvPicPr>
        <p:blipFill>
          <a:blip r:embed="rId3">
            <a:alphaModFix/>
          </a:blip>
          <a:stretch>
            <a:fillRect/>
          </a:stretch>
        </p:blipFill>
        <p:spPr>
          <a:xfrm>
            <a:off x="5195814" y="855375"/>
            <a:ext cx="3569423" cy="4096800"/>
          </a:xfrm>
          <a:prstGeom prst="rect">
            <a:avLst/>
          </a:prstGeom>
          <a:noFill/>
          <a:ln>
            <a:noFill/>
          </a:ln>
        </p:spPr>
      </p:pic>
    </p:spTree>
    <p:extLst>
      <p:ext uri="{BB962C8B-B14F-4D97-AF65-F5344CB8AC3E}">
        <p14:creationId xmlns:p14="http://schemas.microsoft.com/office/powerpoint/2010/main" val="2258433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66"/>
          <p:cNvSpPr/>
          <p:nvPr/>
        </p:nvSpPr>
        <p:spPr>
          <a:xfrm>
            <a:off x="157575" y="855374"/>
            <a:ext cx="8835300" cy="4191013"/>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66"/>
          <p:cNvSpPr txBox="1"/>
          <p:nvPr/>
        </p:nvSpPr>
        <p:spPr>
          <a:xfrm>
            <a:off x="-22425" y="-67525"/>
            <a:ext cx="9195300" cy="988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orden a partir de usuario y negocio previo</a:t>
            </a:r>
            <a:endParaRPr sz="2900" b="1" i="0" u="none" strike="noStrike" cap="none">
              <a:solidFill>
                <a:schemeClr val="lt1"/>
              </a:solidFill>
              <a:latin typeface="DM Sans"/>
              <a:ea typeface="DM Sans"/>
              <a:cs typeface="DM Sans"/>
              <a:sym typeface="DM Sans"/>
            </a:endParaRPr>
          </a:p>
        </p:txBody>
      </p:sp>
      <p:sp>
        <p:nvSpPr>
          <p:cNvPr id="911" name="Google Shape;911;p166"/>
          <p:cNvSpPr txBox="1"/>
          <p:nvPr/>
        </p:nvSpPr>
        <p:spPr>
          <a:xfrm>
            <a:off x="252500" y="1644300"/>
            <a:ext cx="3529200" cy="20928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Para crear la orden sólo necesitamos el id generado por el usuario en la base, el id del negocio creado en la base y, además, un arreglo de productos; sólo los números de id de los productos, procurando que sean productos que ofrezca el negocio.</a:t>
            </a:r>
            <a:endParaRPr sz="1550" dirty="0">
              <a:latin typeface="DM Sans"/>
              <a:ea typeface="DM Sans"/>
              <a:cs typeface="DM Sans"/>
              <a:sym typeface="DM Sans"/>
            </a:endParaRPr>
          </a:p>
        </p:txBody>
      </p:sp>
      <p:pic>
        <p:nvPicPr>
          <p:cNvPr id="912" name="Google Shape;912;p166"/>
          <p:cNvPicPr preferRelativeResize="0"/>
          <p:nvPr/>
        </p:nvPicPr>
        <p:blipFill>
          <a:blip r:embed="rId3">
            <a:alphaModFix/>
          </a:blip>
          <a:stretch>
            <a:fillRect/>
          </a:stretch>
        </p:blipFill>
        <p:spPr>
          <a:xfrm>
            <a:off x="4011925" y="988200"/>
            <a:ext cx="4980950" cy="3927951"/>
          </a:xfrm>
          <a:prstGeom prst="rect">
            <a:avLst/>
          </a:prstGeom>
          <a:noFill/>
          <a:ln>
            <a:noFill/>
          </a:ln>
        </p:spPr>
      </p:pic>
    </p:spTree>
    <p:extLst>
      <p:ext uri="{BB962C8B-B14F-4D97-AF65-F5344CB8AC3E}">
        <p14:creationId xmlns:p14="http://schemas.microsoft.com/office/powerpoint/2010/main" val="105452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30"/>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627" name="Google Shape;627;p130"/>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628" name="Google Shape;628;p130"/>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629" name="Google Shape;629;p130"/>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630" name="Google Shape;630;p130"/>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15 - Parte I</a:t>
            </a:r>
            <a:endParaRPr sz="1600" i="0" u="none" strike="noStrike" cap="none">
              <a:solidFill>
                <a:schemeClr val="lt1"/>
              </a:solidFill>
              <a:latin typeface="DM Sans"/>
              <a:ea typeface="DM Sans"/>
              <a:cs typeface="DM Sans"/>
              <a:sym typeface="DM Sans"/>
            </a:endParaRPr>
          </a:p>
        </p:txBody>
      </p:sp>
      <p:cxnSp>
        <p:nvCxnSpPr>
          <p:cNvPr id="631" name="Google Shape;631;p130"/>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632" name="Google Shape;632;p130"/>
          <p:cNvSpPr txBox="1"/>
          <p:nvPr/>
        </p:nvSpPr>
        <p:spPr>
          <a:xfrm>
            <a:off x="1470025" y="18504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Arquictectura del servidor: Persistencia</a:t>
            </a:r>
            <a:endParaRPr sz="1500" b="1" i="0" u="none" strike="noStrike" cap="none">
              <a:solidFill>
                <a:srgbClr val="999999"/>
              </a:solidFill>
              <a:latin typeface="DM Sans"/>
              <a:ea typeface="DM Sans"/>
              <a:cs typeface="DM Sans"/>
              <a:sym typeface="DM Sans"/>
            </a:endParaRPr>
          </a:p>
        </p:txBody>
      </p:sp>
      <p:sp>
        <p:nvSpPr>
          <p:cNvPr id="633" name="Google Shape;633;p130"/>
          <p:cNvSpPr txBox="1"/>
          <p:nvPr/>
        </p:nvSpPr>
        <p:spPr>
          <a:xfrm>
            <a:off x="3668013" y="13656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15 - Parte II</a:t>
            </a:r>
            <a:endParaRPr sz="1600" b="1" i="0" u="none" strike="noStrike" cap="none">
              <a:solidFill>
                <a:srgbClr val="FFFFFF"/>
              </a:solidFill>
              <a:latin typeface="DM Sans"/>
              <a:ea typeface="DM Sans"/>
              <a:cs typeface="DM Sans"/>
              <a:sym typeface="DM Sans"/>
            </a:endParaRPr>
          </a:p>
        </p:txBody>
      </p:sp>
      <p:cxnSp>
        <p:nvCxnSpPr>
          <p:cNvPr id="634" name="Google Shape;634;p130"/>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635" name="Google Shape;635;p130"/>
          <p:cNvSpPr txBox="1"/>
          <p:nvPr/>
        </p:nvSpPr>
        <p:spPr>
          <a:xfrm>
            <a:off x="3668000" y="1734950"/>
            <a:ext cx="19287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Desarrollo de un servidor web completo, basado en capas.</a:t>
            </a:r>
            <a:endParaRPr sz="1500" b="1">
              <a:solidFill>
                <a:srgbClr val="EAFF6A"/>
              </a:solidFill>
              <a:latin typeface="DM Sans"/>
              <a:ea typeface="DM Sans"/>
              <a:cs typeface="DM Sans"/>
              <a:sym typeface="DM Sans"/>
            </a:endParaRPr>
          </a:p>
        </p:txBody>
      </p:sp>
      <p:cxnSp>
        <p:nvCxnSpPr>
          <p:cNvPr id="636" name="Google Shape;636;p130"/>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637" name="Google Shape;637;p130"/>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638" name="Google Shape;638;p130"/>
          <p:cNvSpPr txBox="1"/>
          <p:nvPr/>
        </p:nvSpPr>
        <p:spPr>
          <a:xfrm>
            <a:off x="3796175" y="2732100"/>
            <a:ext cx="18453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a:solidFill>
                  <a:schemeClr val="lt1"/>
                </a:solidFill>
                <a:latin typeface="DM Sans"/>
                <a:ea typeface="DM Sans"/>
                <a:cs typeface="DM Sans"/>
                <a:sym typeface="DM Sans"/>
              </a:rPr>
              <a:t>Práctica de desarrollo de aplicación backend completa.</a:t>
            </a: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a:solidFill>
                  <a:schemeClr val="lt1"/>
                </a:solidFill>
                <a:latin typeface="DM Sans"/>
                <a:ea typeface="DM Sans"/>
                <a:cs typeface="DM Sans"/>
                <a:sym typeface="DM Sans"/>
              </a:rPr>
              <a:t>Conexión front-back</a:t>
            </a:r>
            <a:endParaRPr sz="1200">
              <a:solidFill>
                <a:schemeClr val="lt1"/>
              </a:solidFill>
              <a:latin typeface="DM Sans"/>
              <a:ea typeface="DM Sans"/>
              <a:cs typeface="DM Sans"/>
              <a:sym typeface="DM Sans"/>
            </a:endParaRPr>
          </a:p>
        </p:txBody>
      </p:sp>
      <p:sp>
        <p:nvSpPr>
          <p:cNvPr id="639" name="Google Shape;639;p130"/>
          <p:cNvSpPr txBox="1"/>
          <p:nvPr/>
        </p:nvSpPr>
        <p:spPr>
          <a:xfrm>
            <a:off x="1387175" y="2732100"/>
            <a:ext cx="192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640" name="Google Shape;640;p130"/>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641" name="Google Shape;641;p130"/>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16 - Parte I</a:t>
            </a:r>
            <a:endParaRPr sz="1600" i="0" u="none" strike="noStrike" cap="none">
              <a:solidFill>
                <a:schemeClr val="lt1"/>
              </a:solidFill>
              <a:latin typeface="DM Sans"/>
              <a:ea typeface="DM Sans"/>
              <a:cs typeface="DM Sans"/>
              <a:sym typeface="DM Sans"/>
            </a:endParaRPr>
          </a:p>
        </p:txBody>
      </p:sp>
      <p:cxnSp>
        <p:nvCxnSpPr>
          <p:cNvPr id="642" name="Google Shape;642;p130"/>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643" name="Google Shape;643;p130"/>
          <p:cNvSpPr txBox="1"/>
          <p:nvPr/>
        </p:nvSpPr>
        <p:spPr>
          <a:xfrm>
            <a:off x="5953713" y="19563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Mailing y mensajería</a:t>
            </a:r>
            <a:endParaRPr sz="1500" b="1">
              <a:solidFill>
                <a:srgbClr val="999999"/>
              </a:solidFill>
              <a:latin typeface="DM Sans"/>
              <a:ea typeface="DM Sans"/>
              <a:cs typeface="DM Sans"/>
              <a:sym typeface="DM Sans"/>
            </a:endParaRPr>
          </a:p>
        </p:txBody>
      </p:sp>
      <p:cxnSp>
        <p:nvCxnSpPr>
          <p:cNvPr id="644" name="Google Shape;644;p130"/>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645" name="Google Shape;645;p130"/>
          <p:cNvSpPr txBox="1"/>
          <p:nvPr/>
        </p:nvSpPr>
        <p:spPr>
          <a:xfrm>
            <a:off x="1497600" y="2824500"/>
            <a:ext cx="19287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chemeClr val="dk2"/>
                </a:solidFill>
                <a:latin typeface="DM Sans"/>
                <a:ea typeface="DM Sans"/>
                <a:cs typeface="DM Sans"/>
                <a:sym typeface="DM Sans"/>
              </a:rPr>
              <a:t>Patrón DAO</a:t>
            </a:r>
            <a:endParaRPr sz="1200">
              <a:solidFill>
                <a:schemeClr val="dk2"/>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dk2"/>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chemeClr val="dk2"/>
                </a:solidFill>
                <a:latin typeface="DM Sans"/>
                <a:ea typeface="DM Sans"/>
                <a:cs typeface="DM Sans"/>
                <a:sym typeface="DM Sans"/>
              </a:rPr>
              <a:t>Patrón de diseño Factory</a:t>
            </a:r>
            <a:endParaRPr sz="1200">
              <a:solidFill>
                <a:schemeClr val="dk2"/>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dk2"/>
              </a:solidFill>
              <a:latin typeface="DM Sans"/>
              <a:ea typeface="DM Sans"/>
              <a:cs typeface="DM Sans"/>
              <a:sym typeface="DM Sans"/>
            </a:endParaRPr>
          </a:p>
          <a:p>
            <a:pPr marL="457200" lvl="0" indent="-304800" algn="l" rtl="0">
              <a:spcBef>
                <a:spcPts val="0"/>
              </a:spcBef>
              <a:spcAft>
                <a:spcPts val="0"/>
              </a:spcAft>
              <a:buClr>
                <a:srgbClr val="EA90FF"/>
              </a:buClr>
              <a:buSzPts val="1200"/>
              <a:buFont typeface="DM Sans"/>
              <a:buChar char="✓"/>
            </a:pPr>
            <a:r>
              <a:rPr lang="es" sz="1200">
                <a:solidFill>
                  <a:schemeClr val="dk2"/>
                </a:solidFill>
                <a:latin typeface="DM Sans"/>
                <a:ea typeface="DM Sans"/>
                <a:cs typeface="DM Sans"/>
                <a:sym typeface="DM Sans"/>
              </a:rPr>
              <a:t>Patrón de diseño Reposity</a:t>
            </a:r>
            <a:endParaRPr sz="1200">
              <a:solidFill>
                <a:schemeClr val="dk2"/>
              </a:solidFill>
              <a:latin typeface="DM Sans"/>
              <a:ea typeface="DM Sans"/>
              <a:cs typeface="DM Sans"/>
              <a:sym typeface="DM Sans"/>
            </a:endParaRPr>
          </a:p>
        </p:txBody>
      </p:sp>
      <p:sp>
        <p:nvSpPr>
          <p:cNvPr id="646" name="Google Shape;646;p130"/>
          <p:cNvSpPr txBox="1"/>
          <p:nvPr/>
        </p:nvSpPr>
        <p:spPr>
          <a:xfrm>
            <a:off x="5926150" y="2659250"/>
            <a:ext cx="1928700" cy="1688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EAFF6A"/>
              </a:buClr>
              <a:buSzPts val="1200"/>
              <a:buFont typeface="DM Sans"/>
              <a:buChar char="✓"/>
            </a:pPr>
            <a:r>
              <a:rPr lang="es" sz="1200">
                <a:solidFill>
                  <a:schemeClr val="dk2"/>
                </a:solidFill>
                <a:latin typeface="DM Sans"/>
                <a:ea typeface="DM Sans"/>
                <a:cs typeface="DM Sans"/>
                <a:sym typeface="DM Sans"/>
              </a:rPr>
              <a:t>Nodemailer</a:t>
            </a:r>
            <a:endParaRPr sz="1200">
              <a:solidFill>
                <a:schemeClr val="dk2"/>
              </a:solidFill>
              <a:latin typeface="DM Sans"/>
              <a:ea typeface="DM Sans"/>
              <a:cs typeface="DM Sans"/>
              <a:sym typeface="DM Sans"/>
            </a:endParaRPr>
          </a:p>
          <a:p>
            <a:pPr marL="457200" marR="0" lvl="0" indent="-304800" algn="l" rtl="0">
              <a:lnSpc>
                <a:spcPct val="115000"/>
              </a:lnSpc>
              <a:spcBef>
                <a:spcPts val="1000"/>
              </a:spcBef>
              <a:spcAft>
                <a:spcPts val="0"/>
              </a:spcAft>
              <a:buClr>
                <a:srgbClr val="EAFF6A"/>
              </a:buClr>
              <a:buSzPts val="1200"/>
              <a:buFont typeface="DM Sans"/>
              <a:buChar char="✓"/>
            </a:pPr>
            <a:r>
              <a:rPr lang="es" sz="1200">
                <a:solidFill>
                  <a:schemeClr val="dk2"/>
                </a:solidFill>
                <a:latin typeface="DM Sans"/>
                <a:ea typeface="DM Sans"/>
                <a:cs typeface="DM Sans"/>
                <a:sym typeface="DM Sans"/>
              </a:rPr>
              <a:t>Twilio</a:t>
            </a:r>
            <a:endParaRPr sz="1200">
              <a:solidFill>
                <a:schemeClr val="dk2"/>
              </a:solidFill>
              <a:latin typeface="DM Sans"/>
              <a:ea typeface="DM Sans"/>
              <a:cs typeface="DM Sans"/>
              <a:sym typeface="DM Sans"/>
            </a:endParaRPr>
          </a:p>
          <a:p>
            <a:pPr marL="457200" marR="0" lvl="0" indent="-304800" algn="l" rtl="0">
              <a:lnSpc>
                <a:spcPct val="115000"/>
              </a:lnSpc>
              <a:spcBef>
                <a:spcPts val="1000"/>
              </a:spcBef>
              <a:spcAft>
                <a:spcPts val="1000"/>
              </a:spcAft>
              <a:buClr>
                <a:srgbClr val="EAFF6A"/>
              </a:buClr>
              <a:buSzPts val="1200"/>
              <a:buFont typeface="DM Sans"/>
              <a:buChar char="✓"/>
            </a:pPr>
            <a:r>
              <a:rPr lang="es" sz="1200">
                <a:solidFill>
                  <a:schemeClr val="dk2"/>
                </a:solidFill>
                <a:latin typeface="DM Sans"/>
                <a:ea typeface="DM Sans"/>
                <a:cs typeface="DM Sans"/>
                <a:sym typeface="DM Sans"/>
              </a:rPr>
              <a:t>Desarrollo práctico de correo y mensajería</a:t>
            </a:r>
            <a:endParaRPr sz="1200">
              <a:solidFill>
                <a:schemeClr val="dk2"/>
              </a:solidFill>
              <a:latin typeface="DM Sans"/>
              <a:ea typeface="DM Sans"/>
              <a:cs typeface="DM Sans"/>
              <a:sym typeface="DM Sans"/>
            </a:endParaRPr>
          </a:p>
        </p:txBody>
      </p:sp>
    </p:spTree>
    <p:extLst>
      <p:ext uri="{BB962C8B-B14F-4D97-AF65-F5344CB8AC3E}">
        <p14:creationId xmlns:p14="http://schemas.microsoft.com/office/powerpoint/2010/main" val="1939353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6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918" name="Google Shape;918;p167"/>
          <p:cNvSpPr txBox="1"/>
          <p:nvPr/>
        </p:nvSpPr>
        <p:spPr>
          <a:xfrm>
            <a:off x="1258161" y="3091950"/>
            <a:ext cx="6778935"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3, que estará disponible en el repo de Github una vez finalizada la clase.</a:t>
            </a:r>
            <a:endParaRPr sz="2000" dirty="0">
              <a:solidFill>
                <a:schemeClr val="lt1"/>
              </a:solidFill>
              <a:latin typeface="DM Sans"/>
              <a:ea typeface="DM Sans"/>
              <a:cs typeface="DM Sans"/>
              <a:sym typeface="DM Sans"/>
            </a:endParaRPr>
          </a:p>
        </p:txBody>
      </p:sp>
      <p:pic>
        <p:nvPicPr>
          <p:cNvPr id="919" name="Google Shape;919;p167"/>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920" name="Google Shape;920;p167"/>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2739210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68"/>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69584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69"/>
          <p:cNvSpPr/>
          <p:nvPr/>
        </p:nvSpPr>
        <p:spPr>
          <a:xfrm>
            <a:off x="157575" y="855374"/>
            <a:ext cx="8835300" cy="4288125"/>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69"/>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Generando Frontend sencillo.</a:t>
            </a:r>
            <a:endParaRPr sz="2900" b="1" i="0" u="none" strike="noStrike" cap="none">
              <a:solidFill>
                <a:schemeClr val="lt1"/>
              </a:solidFill>
              <a:latin typeface="DM Sans"/>
              <a:ea typeface="DM Sans"/>
              <a:cs typeface="DM Sans"/>
              <a:sym typeface="DM Sans"/>
            </a:endParaRPr>
          </a:p>
        </p:txBody>
      </p:sp>
      <p:sp>
        <p:nvSpPr>
          <p:cNvPr id="932" name="Google Shape;932;p169"/>
          <p:cNvSpPr txBox="1"/>
          <p:nvPr/>
        </p:nvSpPr>
        <p:spPr>
          <a:xfrm>
            <a:off x="252500" y="1644300"/>
            <a:ext cx="279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un “Frontend” simple basado en un index.html y un index.js, el cual hará una petición</a:t>
            </a: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hacia el servidor, solicitando las órdenes generadas en la base de datos. Esta solicitud se hará al servidor que tenemos escuchando en el puerto 8080</a:t>
            </a:r>
            <a:endParaRPr sz="1550" dirty="0">
              <a:latin typeface="DM Sans"/>
              <a:ea typeface="DM Sans"/>
              <a:cs typeface="DM Sans"/>
              <a:sym typeface="DM Sans"/>
            </a:endParaRPr>
          </a:p>
        </p:txBody>
      </p:sp>
      <p:pic>
        <p:nvPicPr>
          <p:cNvPr id="933" name="Google Shape;933;p169"/>
          <p:cNvPicPr preferRelativeResize="0"/>
          <p:nvPr/>
        </p:nvPicPr>
        <p:blipFill>
          <a:blip r:embed="rId3">
            <a:alphaModFix/>
          </a:blip>
          <a:stretch>
            <a:fillRect/>
          </a:stretch>
        </p:blipFill>
        <p:spPr>
          <a:xfrm>
            <a:off x="3358050" y="925150"/>
            <a:ext cx="5634825" cy="2397300"/>
          </a:xfrm>
          <a:prstGeom prst="rect">
            <a:avLst/>
          </a:prstGeom>
          <a:noFill/>
          <a:ln>
            <a:noFill/>
          </a:ln>
        </p:spPr>
      </p:pic>
      <p:pic>
        <p:nvPicPr>
          <p:cNvPr id="934" name="Google Shape;934;p169"/>
          <p:cNvPicPr preferRelativeResize="0"/>
          <p:nvPr/>
        </p:nvPicPr>
        <p:blipFill>
          <a:blip r:embed="rId4">
            <a:alphaModFix/>
          </a:blip>
          <a:stretch>
            <a:fillRect/>
          </a:stretch>
        </p:blipFill>
        <p:spPr>
          <a:xfrm>
            <a:off x="3358050" y="3510751"/>
            <a:ext cx="5634825" cy="988097"/>
          </a:xfrm>
          <a:prstGeom prst="rect">
            <a:avLst/>
          </a:prstGeom>
          <a:noFill/>
          <a:ln>
            <a:noFill/>
          </a:ln>
        </p:spPr>
      </p:pic>
    </p:spTree>
    <p:extLst>
      <p:ext uri="{BB962C8B-B14F-4D97-AF65-F5344CB8AC3E}">
        <p14:creationId xmlns:p14="http://schemas.microsoft.com/office/powerpoint/2010/main" val="1778374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70"/>
          <p:cNvSpPr/>
          <p:nvPr/>
        </p:nvSpPr>
        <p:spPr>
          <a:xfrm>
            <a:off x="157575" y="862250"/>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70"/>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Echando a andar el frontend</a:t>
            </a:r>
            <a:endParaRPr sz="2900" b="1" i="0" u="none" strike="noStrike" cap="none">
              <a:solidFill>
                <a:schemeClr val="lt1"/>
              </a:solidFill>
              <a:latin typeface="DM Sans"/>
              <a:ea typeface="DM Sans"/>
              <a:cs typeface="DM Sans"/>
              <a:sym typeface="DM Sans"/>
            </a:endParaRPr>
          </a:p>
        </p:txBody>
      </p:sp>
      <p:sp>
        <p:nvSpPr>
          <p:cNvPr id="941" name="Google Shape;941;p170"/>
          <p:cNvSpPr txBox="1"/>
          <p:nvPr/>
        </p:nvSpPr>
        <p:spPr>
          <a:xfrm>
            <a:off x="241250" y="1009025"/>
            <a:ext cx="5048700" cy="9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Una vez seteados nuestros archivos, daremos click al botón de Visual Studio Code “Go Live” el cual levantará un servidor en el puerto 5500. </a:t>
            </a:r>
            <a:endParaRPr sz="1550">
              <a:latin typeface="DM Sans"/>
              <a:ea typeface="DM Sans"/>
              <a:cs typeface="DM Sans"/>
              <a:sym typeface="DM Sans"/>
            </a:endParaRPr>
          </a:p>
        </p:txBody>
      </p:sp>
      <p:pic>
        <p:nvPicPr>
          <p:cNvPr id="942" name="Google Shape;942;p170"/>
          <p:cNvPicPr preferRelativeResize="0"/>
          <p:nvPr/>
        </p:nvPicPr>
        <p:blipFill>
          <a:blip r:embed="rId3">
            <a:alphaModFix/>
          </a:blip>
          <a:stretch>
            <a:fillRect/>
          </a:stretch>
        </p:blipFill>
        <p:spPr>
          <a:xfrm>
            <a:off x="6038725" y="1009025"/>
            <a:ext cx="2797500" cy="800525"/>
          </a:xfrm>
          <a:prstGeom prst="rect">
            <a:avLst/>
          </a:prstGeom>
          <a:noFill/>
          <a:ln>
            <a:noFill/>
          </a:ln>
        </p:spPr>
      </p:pic>
      <p:sp>
        <p:nvSpPr>
          <p:cNvPr id="943" name="Google Shape;943;p170"/>
          <p:cNvSpPr txBox="1"/>
          <p:nvPr/>
        </p:nvSpPr>
        <p:spPr>
          <a:xfrm>
            <a:off x="241250" y="2692100"/>
            <a:ext cx="5048700" cy="113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1550">
              <a:latin typeface="DM Sans"/>
              <a:ea typeface="DM Sans"/>
              <a:cs typeface="DM Sans"/>
              <a:sym typeface="DM Sans"/>
            </a:endParaRPr>
          </a:p>
        </p:txBody>
      </p:sp>
      <p:pic>
        <p:nvPicPr>
          <p:cNvPr id="944" name="Google Shape;944;p170"/>
          <p:cNvPicPr preferRelativeResize="0"/>
          <p:nvPr/>
        </p:nvPicPr>
        <p:blipFill>
          <a:blip r:embed="rId4">
            <a:alphaModFix/>
          </a:blip>
          <a:stretch>
            <a:fillRect/>
          </a:stretch>
        </p:blipFill>
        <p:spPr>
          <a:xfrm>
            <a:off x="5863181" y="2608076"/>
            <a:ext cx="3129694" cy="984325"/>
          </a:xfrm>
          <a:prstGeom prst="rect">
            <a:avLst/>
          </a:prstGeom>
          <a:noFill/>
          <a:ln>
            <a:noFill/>
          </a:ln>
        </p:spPr>
      </p:pic>
    </p:spTree>
    <p:extLst>
      <p:ext uri="{BB962C8B-B14F-4D97-AF65-F5344CB8AC3E}">
        <p14:creationId xmlns:p14="http://schemas.microsoft.com/office/powerpoint/2010/main" val="4151952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71"/>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dirty="0">
                <a:solidFill>
                  <a:schemeClr val="dk1"/>
                </a:solidFill>
                <a:latin typeface="DM Sans"/>
                <a:ea typeface="DM Sans"/>
                <a:cs typeface="DM Sans"/>
                <a:sym typeface="DM Sans"/>
              </a:rPr>
              <a:t>¡Nuevamente el bloqueo de CORS!</a:t>
            </a:r>
            <a:endParaRPr sz="3500" b="1" i="0" u="none" strike="noStrike" cap="none" dirty="0">
              <a:solidFill>
                <a:schemeClr val="dk1"/>
              </a:solidFill>
              <a:latin typeface="DM Sans"/>
              <a:ea typeface="DM Sans"/>
              <a:cs typeface="DM Sans"/>
              <a:sym typeface="DM Sans"/>
            </a:endParaRPr>
          </a:p>
        </p:txBody>
      </p:sp>
      <p:pic>
        <p:nvPicPr>
          <p:cNvPr id="950" name="Google Shape;950;p171"/>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951" name="Google Shape;951;p171"/>
          <p:cNvSpPr txBox="1"/>
          <p:nvPr/>
        </p:nvSpPr>
        <p:spPr>
          <a:xfrm>
            <a:off x="22500" y="1384350"/>
            <a:ext cx="2955000"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Como vimos la clase pasada, hay un tema de bloqueo por parte de nuestro propio servidor. Estos errores de CORS implican que se recibió (en el servidor backend) una petición por parte de un origen “extraño”, violando el protocolo SOP (Single Origin Protocol)</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Si nuestro servidor no tiene sus CORS configurados, bloqueará todo lo que sea diferente a su origen </a:t>
            </a:r>
            <a:r>
              <a:rPr lang="es" sz="1300" b="1" dirty="0">
                <a:solidFill>
                  <a:srgbClr val="002060"/>
                </a:solidFill>
                <a:latin typeface="DM Sans"/>
                <a:ea typeface="DM Sans"/>
                <a:cs typeface="DM Sans"/>
                <a:sym typeface="DM Sans"/>
              </a:rPr>
              <a:t>(</a:t>
            </a:r>
            <a:r>
              <a:rPr lang="es" sz="1300" b="1" dirty="0">
                <a:solidFill>
                  <a:srgbClr val="002060"/>
                </a:solidFill>
                <a:latin typeface="DM Sans"/>
                <a:ea typeface="DM Sans"/>
                <a:cs typeface="DM Sans"/>
                <a:sym typeface="DM Sans"/>
                <a:hlinkClick r:id="rId4">
                  <a:extLst>
                    <a:ext uri="{A12FA001-AC4F-418D-AE19-62706E023703}">
                      <ahyp:hlinkClr xmlns:ahyp="http://schemas.microsoft.com/office/drawing/2018/hyperlinkcolor" xmlns="" val="tx"/>
                    </a:ext>
                  </a:extLst>
                </a:hlinkClick>
              </a:rPr>
              <a:t>http://localhost:8080</a:t>
            </a:r>
            <a:r>
              <a:rPr lang="es" sz="1300" dirty="0">
                <a:latin typeface="DM Sans"/>
                <a:ea typeface="DM Sans"/>
                <a:cs typeface="DM Sans"/>
                <a:sym typeface="DM Sans"/>
              </a:rPr>
              <a:t>). SOP valida protocolo (http), host (localhost en este caso), y puerto (8080).</a:t>
            </a:r>
            <a:endParaRPr sz="1300" dirty="0">
              <a:latin typeface="DM Sans"/>
              <a:ea typeface="DM Sans"/>
              <a:cs typeface="DM Sans"/>
              <a:sym typeface="DM Sans"/>
            </a:endParaRPr>
          </a:p>
        </p:txBody>
      </p:sp>
      <p:pic>
        <p:nvPicPr>
          <p:cNvPr id="952" name="Google Shape;952;p171"/>
          <p:cNvPicPr preferRelativeResize="0"/>
          <p:nvPr/>
        </p:nvPicPr>
        <p:blipFill>
          <a:blip r:embed="rId5">
            <a:alphaModFix/>
          </a:blip>
          <a:stretch>
            <a:fillRect/>
          </a:stretch>
        </p:blipFill>
        <p:spPr>
          <a:xfrm>
            <a:off x="3995024" y="3016525"/>
            <a:ext cx="4978288" cy="1985825"/>
          </a:xfrm>
          <a:prstGeom prst="rect">
            <a:avLst/>
          </a:prstGeom>
          <a:noFill/>
          <a:ln>
            <a:noFill/>
          </a:ln>
        </p:spPr>
      </p:pic>
    </p:spTree>
    <p:extLst>
      <p:ext uri="{BB962C8B-B14F-4D97-AF65-F5344CB8AC3E}">
        <p14:creationId xmlns:p14="http://schemas.microsoft.com/office/powerpoint/2010/main" val="251118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72"/>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Resolviendo los CORS</a:t>
            </a:r>
            <a:endParaRPr sz="3500" b="1" i="0" u="none" strike="noStrike" cap="none">
              <a:solidFill>
                <a:schemeClr val="dk1"/>
              </a:solidFill>
              <a:latin typeface="DM Sans"/>
              <a:ea typeface="DM Sans"/>
              <a:cs typeface="DM Sans"/>
              <a:sym typeface="DM Sans"/>
            </a:endParaRPr>
          </a:p>
        </p:txBody>
      </p:sp>
      <p:sp>
        <p:nvSpPr>
          <p:cNvPr id="958" name="Google Shape;958;p172"/>
          <p:cNvSpPr txBox="1"/>
          <p:nvPr/>
        </p:nvSpPr>
        <p:spPr>
          <a:xfrm>
            <a:off x="22500" y="1384350"/>
            <a:ext cx="65841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Primero instalaremos los cors con                              </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Luego, en nuestro archivo </a:t>
            </a:r>
            <a:r>
              <a:rPr lang="es" sz="1300" b="1" dirty="0">
                <a:latin typeface="DM Sans"/>
                <a:ea typeface="DM Sans"/>
                <a:cs typeface="DM Sans"/>
                <a:sym typeface="DM Sans"/>
              </a:rPr>
              <a:t>app.js</a:t>
            </a:r>
            <a:r>
              <a:rPr lang="es" sz="1300" dirty="0">
                <a:latin typeface="DM Sans"/>
                <a:ea typeface="DM Sans"/>
                <a:cs typeface="DM Sans"/>
                <a:sym typeface="DM Sans"/>
              </a:rPr>
              <a:t>, setearemos los cors a partir de su respectivo middleware:</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Indicamos de esta forma el origen aceptado y los métodos bajo los cuales se aceptarán sus peticiones</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p:txBody>
      </p:sp>
      <p:pic>
        <p:nvPicPr>
          <p:cNvPr id="959" name="Google Shape;959;p172"/>
          <p:cNvPicPr preferRelativeResize="0"/>
          <p:nvPr/>
        </p:nvPicPr>
        <p:blipFill>
          <a:blip r:embed="rId3">
            <a:alphaModFix/>
          </a:blip>
          <a:stretch>
            <a:fillRect/>
          </a:stretch>
        </p:blipFill>
        <p:spPr>
          <a:xfrm>
            <a:off x="2808575" y="1348200"/>
            <a:ext cx="1590675" cy="457200"/>
          </a:xfrm>
          <a:prstGeom prst="rect">
            <a:avLst/>
          </a:prstGeom>
          <a:noFill/>
          <a:ln>
            <a:noFill/>
          </a:ln>
        </p:spPr>
      </p:pic>
      <p:pic>
        <p:nvPicPr>
          <p:cNvPr id="960" name="Google Shape;960;p172"/>
          <p:cNvPicPr preferRelativeResize="0"/>
          <p:nvPr/>
        </p:nvPicPr>
        <p:blipFill>
          <a:blip r:embed="rId4">
            <a:alphaModFix/>
          </a:blip>
          <a:stretch>
            <a:fillRect/>
          </a:stretch>
        </p:blipFill>
        <p:spPr>
          <a:xfrm>
            <a:off x="22500" y="2571750"/>
            <a:ext cx="6838950" cy="266700"/>
          </a:xfrm>
          <a:prstGeom prst="rect">
            <a:avLst/>
          </a:prstGeom>
          <a:noFill/>
          <a:ln>
            <a:noFill/>
          </a:ln>
        </p:spPr>
      </p:pic>
    </p:spTree>
    <p:extLst>
      <p:ext uri="{BB962C8B-B14F-4D97-AF65-F5344CB8AC3E}">
        <p14:creationId xmlns:p14="http://schemas.microsoft.com/office/powerpoint/2010/main" val="3355555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7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Analizando la petición nuevamente</a:t>
            </a:r>
            <a:endParaRPr sz="3500" b="1" i="0" u="none" strike="noStrike" cap="none">
              <a:solidFill>
                <a:schemeClr val="dk1"/>
              </a:solidFill>
              <a:latin typeface="DM Sans"/>
              <a:ea typeface="DM Sans"/>
              <a:cs typeface="DM Sans"/>
              <a:sym typeface="DM Sans"/>
            </a:endParaRPr>
          </a:p>
        </p:txBody>
      </p:sp>
      <p:pic>
        <p:nvPicPr>
          <p:cNvPr id="966" name="Google Shape;966;p173"/>
          <p:cNvPicPr preferRelativeResize="0"/>
          <p:nvPr/>
        </p:nvPicPr>
        <p:blipFill>
          <a:blip r:embed="rId3">
            <a:alphaModFix/>
          </a:blip>
          <a:stretch>
            <a:fillRect/>
          </a:stretch>
        </p:blipFill>
        <p:spPr>
          <a:xfrm>
            <a:off x="152400" y="2339925"/>
            <a:ext cx="8839198" cy="2627183"/>
          </a:xfrm>
          <a:prstGeom prst="rect">
            <a:avLst/>
          </a:prstGeom>
          <a:noFill/>
          <a:ln>
            <a:noFill/>
          </a:ln>
        </p:spPr>
      </p:pic>
      <p:sp>
        <p:nvSpPr>
          <p:cNvPr id="967" name="Google Shape;967;p173"/>
          <p:cNvSpPr txBox="1"/>
          <p:nvPr/>
        </p:nvSpPr>
        <p:spPr>
          <a:xfrm>
            <a:off x="270125" y="1350600"/>
            <a:ext cx="60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Notamos que ahora, al haber indicado que el servidor en el puerto 5500 sí era conocido, puede responder sin problema a la petición. </a:t>
            </a:r>
            <a:endParaRPr dirty="0">
              <a:latin typeface="DM Sans"/>
              <a:ea typeface="DM Sans"/>
              <a:cs typeface="DM Sans"/>
              <a:sym typeface="DM Sans"/>
            </a:endParaRPr>
          </a:p>
        </p:txBody>
      </p:sp>
    </p:spTree>
    <p:extLst>
      <p:ext uri="{BB962C8B-B14F-4D97-AF65-F5344CB8AC3E}">
        <p14:creationId xmlns:p14="http://schemas.microsoft.com/office/powerpoint/2010/main" val="3809128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74"/>
          <p:cNvSpPr/>
          <p:nvPr/>
        </p:nvSpPr>
        <p:spPr>
          <a:xfrm>
            <a:off x="157575" y="783772"/>
            <a:ext cx="8835300" cy="4235116"/>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74"/>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Últimos cambios al frontend</a:t>
            </a:r>
            <a:endParaRPr sz="2900" b="1" i="0" u="none" strike="noStrike" cap="none">
              <a:solidFill>
                <a:schemeClr val="lt1"/>
              </a:solidFill>
              <a:latin typeface="DM Sans"/>
              <a:ea typeface="DM Sans"/>
              <a:cs typeface="DM Sans"/>
              <a:sym typeface="DM Sans"/>
            </a:endParaRPr>
          </a:p>
        </p:txBody>
      </p:sp>
      <p:pic>
        <p:nvPicPr>
          <p:cNvPr id="974" name="Google Shape;974;p174"/>
          <p:cNvPicPr preferRelativeResize="0"/>
          <p:nvPr/>
        </p:nvPicPr>
        <p:blipFill>
          <a:blip r:embed="rId3">
            <a:alphaModFix/>
          </a:blip>
          <a:stretch>
            <a:fillRect/>
          </a:stretch>
        </p:blipFill>
        <p:spPr>
          <a:xfrm>
            <a:off x="1047129" y="855374"/>
            <a:ext cx="7049741" cy="4096800"/>
          </a:xfrm>
          <a:prstGeom prst="rect">
            <a:avLst/>
          </a:prstGeom>
          <a:noFill/>
          <a:ln>
            <a:noFill/>
          </a:ln>
        </p:spPr>
      </p:pic>
    </p:spTree>
    <p:extLst>
      <p:ext uri="{BB962C8B-B14F-4D97-AF65-F5344CB8AC3E}">
        <p14:creationId xmlns:p14="http://schemas.microsoft.com/office/powerpoint/2010/main" val="3012075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75"/>
          <p:cNvSpPr/>
          <p:nvPr/>
        </p:nvSpPr>
        <p:spPr>
          <a:xfrm>
            <a:off x="157575" y="855374"/>
            <a:ext cx="8835300" cy="4175575"/>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75"/>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981" name="Google Shape;981;p175"/>
          <p:cNvPicPr preferRelativeResize="0"/>
          <p:nvPr/>
        </p:nvPicPr>
        <p:blipFill>
          <a:blip r:embed="rId3">
            <a:alphaModFix/>
          </a:blip>
          <a:stretch>
            <a:fillRect/>
          </a:stretch>
        </p:blipFill>
        <p:spPr>
          <a:xfrm>
            <a:off x="1730225" y="903500"/>
            <a:ext cx="5690000" cy="4000550"/>
          </a:xfrm>
          <a:prstGeom prst="rect">
            <a:avLst/>
          </a:prstGeom>
          <a:noFill/>
          <a:ln>
            <a:noFill/>
          </a:ln>
        </p:spPr>
      </p:pic>
    </p:spTree>
    <p:extLst>
      <p:ext uri="{BB962C8B-B14F-4D97-AF65-F5344CB8AC3E}">
        <p14:creationId xmlns:p14="http://schemas.microsoft.com/office/powerpoint/2010/main" val="3823718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41817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31"/>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II</a:t>
            </a:r>
            <a:endParaRPr sz="3000" b="1">
              <a:solidFill>
                <a:srgbClr val="EAFF6A"/>
              </a:solidFill>
              <a:latin typeface="DM Sans"/>
              <a:ea typeface="DM Sans"/>
              <a:cs typeface="DM Sans"/>
              <a:sym typeface="DM Sans"/>
            </a:endParaRPr>
          </a:p>
        </p:txBody>
      </p:sp>
      <p:pic>
        <p:nvPicPr>
          <p:cNvPr id="652" name="Google Shape;652;p131"/>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653" name="Google Shape;653;p131"/>
          <p:cNvSpPr txBox="1"/>
          <p:nvPr/>
        </p:nvSpPr>
        <p:spPr>
          <a:xfrm>
            <a:off x="2526075" y="1618625"/>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DM Sans"/>
              <a:ea typeface="DM Sans"/>
              <a:cs typeface="DM Sans"/>
              <a:sym typeface="DM Sans"/>
            </a:endParaRPr>
          </a:p>
        </p:txBody>
      </p:sp>
      <p:cxnSp>
        <p:nvCxnSpPr>
          <p:cNvPr id="654" name="Google Shape;654;p131"/>
          <p:cNvCxnSpPr>
            <a:stCxn id="652" idx="2"/>
          </p:cNvCxnSpPr>
          <p:nvPr/>
        </p:nvCxnSpPr>
        <p:spPr>
          <a:xfrm rot="-5400000" flipH="1">
            <a:off x="1779075" y="2409362"/>
            <a:ext cx="986700" cy="24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655" name="Google Shape;655;p131"/>
          <p:cNvSpPr txBox="1"/>
          <p:nvPr/>
        </p:nvSpPr>
        <p:spPr>
          <a:xfrm>
            <a:off x="2524025" y="3102600"/>
            <a:ext cx="358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Se desarrollará un frontend que conecte con nuestro backend y se profundizará sobre su interacción. </a:t>
            </a:r>
            <a:endParaRPr>
              <a:solidFill>
                <a:schemeClr val="lt1"/>
              </a:solidFill>
              <a:latin typeface="DM Sans"/>
              <a:ea typeface="DM Sans"/>
              <a:cs typeface="DM Sans"/>
              <a:sym typeface="DM Sans"/>
            </a:endParaRPr>
          </a:p>
        </p:txBody>
      </p:sp>
      <p:pic>
        <p:nvPicPr>
          <p:cNvPr id="656" name="Google Shape;656;p131"/>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657" name="Google Shape;657;p131"/>
          <p:cNvSpPr txBox="1"/>
          <p:nvPr/>
        </p:nvSpPr>
        <p:spPr>
          <a:xfrm>
            <a:off x="2526063" y="1548550"/>
            <a:ext cx="444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Se repasará de manera práctica el concepto de la arquitectura de software, realizando una aplicación con los elementos esenciales.</a:t>
            </a:r>
            <a:endParaRPr>
              <a:solidFill>
                <a:schemeClr val="lt1"/>
              </a:solidFill>
              <a:latin typeface="DM Sans"/>
              <a:ea typeface="DM Sans"/>
              <a:cs typeface="DM Sans"/>
              <a:sym typeface="DM Sans"/>
            </a:endParaRPr>
          </a:p>
        </p:txBody>
      </p:sp>
      <p:cxnSp>
        <p:nvCxnSpPr>
          <p:cNvPr id="658" name="Google Shape;658;p131"/>
          <p:cNvCxnSpPr/>
          <p:nvPr/>
        </p:nvCxnSpPr>
        <p:spPr>
          <a:xfrm rot="5400000">
            <a:off x="2033775" y="3019950"/>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extLst>
      <p:ext uri="{BB962C8B-B14F-4D97-AF65-F5344CB8AC3E}">
        <p14:creationId xmlns:p14="http://schemas.microsoft.com/office/powerpoint/2010/main" val="1744428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77"/>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a:t>
            </a:r>
            <a:r>
              <a:rPr lang="es" sz="4000" b="1">
                <a:solidFill>
                  <a:schemeClr val="lt1"/>
                </a:solidFill>
                <a:latin typeface="Helvetica Neue"/>
                <a:ea typeface="Helvetica Neue"/>
                <a:cs typeface="Helvetica Neue"/>
                <a:sym typeface="Helvetica Neue"/>
              </a:rPr>
              <a:t>parte II</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992" name="Google Shape;992;p177"/>
          <p:cNvSpPr txBox="1"/>
          <p:nvPr/>
        </p:nvSpPr>
        <p:spPr>
          <a:xfrm>
            <a:off x="2109143" y="2513638"/>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Routers y controladores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Patrón DAO</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Órdenes en Frontend</a:t>
            </a:r>
            <a:endParaRPr sz="1350">
              <a:solidFill>
                <a:schemeClr val="lt1"/>
              </a:solidFill>
              <a:latin typeface="DM Sans"/>
              <a:ea typeface="DM Sans"/>
              <a:cs typeface="DM Sans"/>
              <a:sym typeface="DM Sans"/>
            </a:endParaRPr>
          </a:p>
          <a:p>
            <a:pPr marL="0" marR="0" lvl="0" indent="0" algn="l" rtl="0">
              <a:lnSpc>
                <a:spcPct val="100000"/>
              </a:lnSpc>
              <a:spcBef>
                <a:spcPts val="0"/>
              </a:spcBef>
              <a:spcAft>
                <a:spcPts val="0"/>
              </a:spcAft>
              <a:buNone/>
            </a:pPr>
            <a:endParaRPr sz="135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213037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78"/>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611480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7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3764363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180"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extLst>
      <p:ext uri="{BB962C8B-B14F-4D97-AF65-F5344CB8AC3E}">
        <p14:creationId xmlns:p14="http://schemas.microsoft.com/office/powerpoint/2010/main" val="342260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33"/>
          <p:cNvSpPr txBox="1"/>
          <p:nvPr/>
        </p:nvSpPr>
        <p:spPr>
          <a:xfrm>
            <a:off x="812253" y="1841250"/>
            <a:ext cx="75195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Desarrollando un sistema de backend completo basado en capas.</a:t>
            </a:r>
            <a:endParaRPr sz="4000" b="1" i="0" u="none" strike="noStrike" cap="none">
              <a:solidFill>
                <a:schemeClr val="accent6"/>
              </a:solidFill>
              <a:latin typeface="DM Sans"/>
              <a:ea typeface="DM Sans"/>
              <a:cs typeface="DM Sans"/>
              <a:sym typeface="DM Sans"/>
            </a:endParaRPr>
          </a:p>
        </p:txBody>
      </p:sp>
    </p:spTree>
    <p:extLst>
      <p:ext uri="{BB962C8B-B14F-4D97-AF65-F5344CB8AC3E}">
        <p14:creationId xmlns:p14="http://schemas.microsoft.com/office/powerpoint/2010/main" val="70409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3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682" name="Google Shape;682;p134"/>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lang="es" sz="2200" b="1">
                <a:solidFill>
                  <a:srgbClr val="B7B7B7"/>
                </a:solidFill>
                <a:latin typeface="DM Sans"/>
                <a:ea typeface="DM Sans"/>
                <a:cs typeface="DM Sans"/>
                <a:sym typeface="DM Sans"/>
              </a:rPr>
              <a:t> 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a:solidFill>
                  <a:srgbClr val="83AEFB"/>
                </a:solidFill>
                <a:latin typeface="DM Sans"/>
                <a:ea typeface="DM Sans"/>
                <a:cs typeface="DM Sans"/>
                <a:sym typeface="DM Sans"/>
              </a:rPr>
              <a:t>¿De qué manera?</a:t>
            </a:r>
            <a:endParaRPr sz="2200" b="1">
              <a:solidFill>
                <a:srgbClr val="83AEFB"/>
              </a:solidFill>
              <a:latin typeface="DM Sans"/>
              <a:ea typeface="DM Sans"/>
              <a:cs typeface="DM Sans"/>
              <a:sym typeface="DM Sans"/>
            </a:endParaRPr>
          </a:p>
          <a:p>
            <a:pPr marL="0" lvl="0" indent="0" algn="l" rtl="0">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marL="0" lvl="0" indent="0" algn="l" rtl="0">
              <a:spcBef>
                <a:spcPts val="0"/>
              </a:spcBef>
              <a:spcAft>
                <a:spcPts val="0"/>
              </a:spcAft>
              <a:buNone/>
            </a:pPr>
            <a:endParaRPr sz="2200">
              <a:solidFill>
                <a:srgbClr val="B7B7B7"/>
              </a:solidFill>
              <a:latin typeface="DM Sans"/>
              <a:ea typeface="DM Sans"/>
              <a:cs typeface="DM Sans"/>
              <a:sym typeface="DM Sans"/>
            </a:endParaRPr>
          </a:p>
          <a:p>
            <a:pPr marL="0" lvl="0" indent="0" algn="l" rtl="0">
              <a:spcBef>
                <a:spcPts val="0"/>
              </a:spcBef>
              <a:spcAft>
                <a:spcPts val="0"/>
              </a:spcAft>
              <a:buNone/>
            </a:pPr>
            <a:r>
              <a:rPr lang="es" sz="1600">
                <a:solidFill>
                  <a:srgbClr val="B7B7B7"/>
                </a:solidFill>
                <a:latin typeface="DM Sans"/>
                <a:ea typeface="DM Sans"/>
                <a:cs typeface="DM Sans"/>
                <a:sym typeface="DM Sans"/>
              </a:rPr>
              <a:t>Tiempo estimado: </a:t>
            </a:r>
            <a:r>
              <a:rPr lang="es" sz="1600" b="1">
                <a:solidFill>
                  <a:srgbClr val="83AEFB"/>
                </a:solidFill>
                <a:latin typeface="DM Sans"/>
                <a:ea typeface="DM Sans"/>
                <a:cs typeface="DM Sans"/>
                <a:sym typeface="DM Sans"/>
              </a:rPr>
              <a:t>90 minutos</a:t>
            </a:r>
            <a:endParaRPr sz="1600" b="1">
              <a:solidFill>
                <a:srgbClr val="83AEFB"/>
              </a:solidFill>
              <a:latin typeface="DM Sans"/>
              <a:ea typeface="DM Sans"/>
              <a:cs typeface="DM Sans"/>
              <a:sym typeface="DM Sans"/>
            </a:endParaRPr>
          </a:p>
        </p:txBody>
      </p:sp>
      <p:grpSp>
        <p:nvGrpSpPr>
          <p:cNvPr id="683" name="Google Shape;683;p134"/>
          <p:cNvGrpSpPr/>
          <p:nvPr/>
        </p:nvGrpSpPr>
        <p:grpSpPr>
          <a:xfrm>
            <a:off x="473351" y="619523"/>
            <a:ext cx="738900" cy="738900"/>
            <a:chOff x="473351" y="619523"/>
            <a:chExt cx="738900" cy="738900"/>
          </a:xfrm>
        </p:grpSpPr>
        <p:sp>
          <p:nvSpPr>
            <p:cNvPr id="684" name="Google Shape;684;p13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5" name="Google Shape;685;p13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12287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690" name="Google Shape;690;p135"/>
          <p:cNvGrpSpPr/>
          <p:nvPr/>
        </p:nvGrpSpPr>
        <p:grpSpPr>
          <a:xfrm>
            <a:off x="457350" y="468286"/>
            <a:ext cx="431074" cy="431074"/>
            <a:chOff x="473351" y="619523"/>
            <a:chExt cx="738900" cy="738900"/>
          </a:xfrm>
        </p:grpSpPr>
        <p:sp>
          <p:nvSpPr>
            <p:cNvPr id="691" name="Google Shape;691;p13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13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93" name="Google Shape;693;p135"/>
          <p:cNvSpPr txBox="1"/>
          <p:nvPr/>
        </p:nvSpPr>
        <p:spPr>
          <a:xfrm>
            <a:off x="394800" y="899375"/>
            <a:ext cx="85242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Coder-eats : food delivery para devs.</a:t>
            </a:r>
            <a:endParaRPr sz="3500" b="1">
              <a:solidFill>
                <a:schemeClr val="dk1"/>
              </a:solidFill>
              <a:latin typeface="DM Sans"/>
              <a:ea typeface="DM Sans"/>
              <a:cs typeface="DM Sans"/>
              <a:sym typeface="DM Sans"/>
            </a:endParaRPr>
          </a:p>
        </p:txBody>
      </p:sp>
      <p:sp>
        <p:nvSpPr>
          <p:cNvPr id="694" name="Google Shape;694;p13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695" name="Google Shape;695;p135"/>
          <p:cNvSpPr txBox="1"/>
          <p:nvPr/>
        </p:nvSpPr>
        <p:spPr>
          <a:xfrm>
            <a:off x="394800" y="1704300"/>
            <a:ext cx="8139300" cy="2916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desarrollará un sistema completo con routing, controladores, dao y servicios. Se recomienda realizar el proyecto en 5 etapas.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routing y controladores.</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dao de mongoDB y conexión</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negocio</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servicios</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frontend</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33255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36"/>
          <p:cNvSpPr txBox="1"/>
          <p:nvPr/>
        </p:nvSpPr>
        <p:spPr>
          <a:xfrm>
            <a:off x="282175" y="46305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701" name="Google Shape;701;p136"/>
          <p:cNvSpPr txBox="1"/>
          <p:nvPr/>
        </p:nvSpPr>
        <p:spPr>
          <a:xfrm>
            <a:off x="473350" y="1132650"/>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Esta clase es principalmente práctica, con un nivel de complejidad de medio a alto, por lo que es importante que trates de seguir al pie de la letra a tu profesor. </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Sin embargo, podrás tener ciertos “checkpoints”, los cuales contendrán el código realizado hasta ese punto, con el fin de que puedas retomar el código desde donde vas. </a:t>
            </a:r>
            <a:endParaRPr sz="25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525038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1561</TotalTime>
  <Words>1998</Words>
  <Application>Microsoft Office PowerPoint</Application>
  <PresentationFormat>Presentación en pantalla (16:9)</PresentationFormat>
  <Paragraphs>205</Paragraphs>
  <Slides>53</Slides>
  <Notes>53</Notes>
  <HiddenSlides>1</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DM Sans</vt:lpstr>
      <vt:lpstr>Helvetica Neue Light</vt:lpstr>
      <vt:lpstr>Arial</vt:lpstr>
      <vt:lpstr>Helvetica Neue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cp:lastModifiedBy>
  <cp:revision>29</cp:revision>
  <dcterms:modified xsi:type="dcterms:W3CDTF">2023-04-25T19:01:43Z</dcterms:modified>
</cp:coreProperties>
</file>